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344" r:id="rId13"/>
    <p:sldId id="345" r:id="rId14"/>
    <p:sldId id="346" r:id="rId15"/>
    <p:sldId id="273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300" r:id="rId49"/>
    <p:sldId id="299" r:id="rId50"/>
    <p:sldId id="301" r:id="rId51"/>
    <p:sldId id="347" r:id="rId52"/>
    <p:sldId id="349" r:id="rId53"/>
    <p:sldId id="302" r:id="rId54"/>
    <p:sldId id="303" r:id="rId55"/>
    <p:sldId id="313" r:id="rId56"/>
    <p:sldId id="314" r:id="rId57"/>
    <p:sldId id="315" r:id="rId58"/>
    <p:sldId id="321" r:id="rId59"/>
    <p:sldId id="323" r:id="rId60"/>
    <p:sldId id="305" r:id="rId61"/>
    <p:sldId id="306" r:id="rId62"/>
    <p:sldId id="307" r:id="rId63"/>
    <p:sldId id="308" r:id="rId64"/>
    <p:sldId id="309" r:id="rId65"/>
    <p:sldId id="324" r:id="rId66"/>
    <p:sldId id="310" r:id="rId67"/>
    <p:sldId id="312" r:id="rId68"/>
    <p:sldId id="316" r:id="rId69"/>
    <p:sldId id="317" r:id="rId70"/>
    <p:sldId id="318" r:id="rId71"/>
    <p:sldId id="319" r:id="rId72"/>
    <p:sldId id="320" r:id="rId73"/>
    <p:sldId id="326" r:id="rId74"/>
    <p:sldId id="325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 종호" initials="이종" lastIdx="1" clrIdx="0">
    <p:extLst>
      <p:ext uri="{19B8F6BF-5375-455C-9EA6-DF929625EA0E}">
        <p15:presenceInfo xmlns:p15="http://schemas.microsoft.com/office/powerpoint/2012/main" userId="S::godloss@softengineerschool.onmicrosoft.com::719783f7-3640-4c13-aff4-64dd7100e16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65F1"/>
    <a:srgbClr val="E54D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4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viewProps" Target="view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1519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8595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e.wikipedia.org/wiki/Git" TargetMode="Externa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시계, 그리기, 표지판이(가) 표시된 사진&#10;&#10;자동 생성된 설명">
            <a:extLst>
              <a:ext uri="{FF2B5EF4-FFF2-40B4-BE49-F238E27FC236}">
                <a16:creationId xmlns:a16="http://schemas.microsoft.com/office/drawing/2014/main" id="{3D80BF02-7D98-4369-9FA5-813814B316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897981" y="305601"/>
            <a:ext cx="1554264" cy="648905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C028579-F95E-416A-9F05-2425FDDF691D}"/>
              </a:ext>
            </a:extLst>
          </p:cNvPr>
          <p:cNvCxnSpPr/>
          <p:nvPr userDrawn="1"/>
        </p:nvCxnSpPr>
        <p:spPr>
          <a:xfrm>
            <a:off x="802105" y="954506"/>
            <a:ext cx="7748337" cy="0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576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8865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3.svg"/><Relationship Id="rId7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www.flickr.com/photos/xmodulo/15076665524" TargetMode="Externa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8.svg"/><Relationship Id="rId7" Type="http://schemas.openxmlformats.org/officeDocument/2006/relationships/image" Target="../media/image50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52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8.svg"/><Relationship Id="rId7" Type="http://schemas.openxmlformats.org/officeDocument/2006/relationships/image" Target="../media/image50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53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8.svg"/><Relationship Id="rId7" Type="http://schemas.openxmlformats.org/officeDocument/2006/relationships/image" Target="../media/image50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5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8.svg"/><Relationship Id="rId7" Type="http://schemas.openxmlformats.org/officeDocument/2006/relationships/image" Target="../media/image50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5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8.svg"/><Relationship Id="rId7" Type="http://schemas.openxmlformats.org/officeDocument/2006/relationships/image" Target="../media/image50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53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45.png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loter.net/archives/245893" TargetMode="External"/><Relationship Id="rId7" Type="http://schemas.openxmlformats.org/officeDocument/2006/relationships/hyperlink" Target="https://cs.wikipedia.org/wiki/Gitlab" TargetMode="External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hyperlink" Target="https://en.wikipedia.org/wiki/Bitbucket" TargetMode="External"/><Relationship Id="rId4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www.flickr.com/photos/xmodulo/15076665524" TargetMode="External"/><Relationship Id="rId7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s://commons.wikimedia.org/wiki/File:IntelliJ_IDEA_Logo.svg" TargetMode="External"/><Relationship Id="rId4" Type="http://schemas.openxmlformats.org/officeDocument/2006/relationships/image" Target="../media/image10.png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s://gitignore.io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spring.io/tools" TargetMode="Externa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eithbuhler.com/README/" TargetMode="External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keithbuhler.com/README/" TargetMode="Externa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sourcetreeapp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97464EC-0057-41EC-8C92-25D1E1359235}"/>
              </a:ext>
            </a:extLst>
          </p:cNvPr>
          <p:cNvSpPr txBox="1"/>
          <p:nvPr/>
        </p:nvSpPr>
        <p:spPr>
          <a:xfrm>
            <a:off x="914400" y="417095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/>
              <a:t>왜 </a:t>
            </a:r>
            <a:r>
              <a:rPr lang="en-US" altLang="ko-KR" b="1" spc="300" dirty="0">
                <a:solidFill>
                  <a:schemeClr val="accent2"/>
                </a:solidFill>
              </a:rPr>
              <a:t>Git</a:t>
            </a:r>
            <a:r>
              <a:rPr lang="ko-KR" altLang="en-US" b="1" spc="300" dirty="0"/>
              <a:t>을 사용하나요</a:t>
            </a:r>
            <a:r>
              <a:rPr lang="en-US" altLang="ko-KR" b="1" spc="300" dirty="0"/>
              <a:t>?</a:t>
            </a:r>
            <a:endParaRPr lang="ko-KR" altLang="en-US" b="1" spc="3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143844-D31C-4DFF-851C-07CA7F16CBB0}"/>
              </a:ext>
            </a:extLst>
          </p:cNvPr>
          <p:cNvSpPr txBox="1"/>
          <p:nvPr/>
        </p:nvSpPr>
        <p:spPr>
          <a:xfrm>
            <a:off x="850233" y="1483895"/>
            <a:ext cx="7584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프로젝트를 진행하다 보면 컴퓨터의 특정 폴더에 작업물들이 생깁니다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5A1A6FF3-5C6B-41BD-8F6D-A41EEA8A1A6C}"/>
              </a:ext>
            </a:extLst>
          </p:cNvPr>
          <p:cNvGrpSpPr/>
          <p:nvPr/>
        </p:nvGrpSpPr>
        <p:grpSpPr>
          <a:xfrm>
            <a:off x="986591" y="2590797"/>
            <a:ext cx="1716495" cy="1820779"/>
            <a:chOff x="1203158" y="2173705"/>
            <a:chExt cx="1716495" cy="1820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4ECC123-D739-4C93-8744-BB1CFB383625}"/>
                </a:ext>
              </a:extLst>
            </p:cNvPr>
            <p:cNvSpPr/>
            <p:nvPr/>
          </p:nvSpPr>
          <p:spPr>
            <a:xfrm>
              <a:off x="1203158" y="2173705"/>
              <a:ext cx="1716495" cy="1820779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3E8495C-F195-4363-ACC0-9AC549754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3158" y="2478505"/>
              <a:ext cx="1716495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그래픽 20" descr="닫기">
              <a:extLst>
                <a:ext uri="{FF2B5EF4-FFF2-40B4-BE49-F238E27FC236}">
                  <a16:creationId xmlns:a16="http://schemas.microsoft.com/office/drawing/2014/main" id="{8B8F7B77-85DC-48C2-BE19-CC63C608A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22866" y="2207800"/>
              <a:ext cx="236610" cy="236610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494A50E-1D61-4837-9A71-53199265BE5F}"/>
              </a:ext>
            </a:extLst>
          </p:cNvPr>
          <p:cNvGrpSpPr/>
          <p:nvPr/>
        </p:nvGrpSpPr>
        <p:grpSpPr>
          <a:xfrm>
            <a:off x="1163051" y="3088102"/>
            <a:ext cx="1411702" cy="1129879"/>
            <a:chOff x="1379618" y="2671010"/>
            <a:chExt cx="1411702" cy="1129879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8A4045D-1713-4627-9205-9EE4865065E4}"/>
                </a:ext>
              </a:extLst>
            </p:cNvPr>
            <p:cNvSpPr/>
            <p:nvPr/>
          </p:nvSpPr>
          <p:spPr>
            <a:xfrm>
              <a:off x="1379621" y="2671010"/>
              <a:ext cx="192505" cy="19250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FBE134B-0060-499D-8846-166BBE0723C2}"/>
                </a:ext>
              </a:extLst>
            </p:cNvPr>
            <p:cNvSpPr/>
            <p:nvPr/>
          </p:nvSpPr>
          <p:spPr>
            <a:xfrm>
              <a:off x="1379620" y="2983468"/>
              <a:ext cx="192505" cy="19250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DE5F45C-0E7A-486E-AC71-082570C0F8F7}"/>
                </a:ext>
              </a:extLst>
            </p:cNvPr>
            <p:cNvSpPr/>
            <p:nvPr/>
          </p:nvSpPr>
          <p:spPr>
            <a:xfrm>
              <a:off x="1379619" y="3295926"/>
              <a:ext cx="192505" cy="19250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15C5258-1056-41F4-9305-28C4E0FECF9C}"/>
                </a:ext>
              </a:extLst>
            </p:cNvPr>
            <p:cNvSpPr/>
            <p:nvPr/>
          </p:nvSpPr>
          <p:spPr>
            <a:xfrm>
              <a:off x="1379618" y="3608384"/>
              <a:ext cx="192505" cy="19250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AA69B519-6567-4AF1-833D-78E9AF0FDE20}"/>
                </a:ext>
              </a:extLst>
            </p:cNvPr>
            <p:cNvSpPr/>
            <p:nvPr/>
          </p:nvSpPr>
          <p:spPr>
            <a:xfrm>
              <a:off x="2598815" y="2671010"/>
              <a:ext cx="192505" cy="192505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676CFAB-9063-408C-9B30-769534DAE1B0}"/>
                </a:ext>
              </a:extLst>
            </p:cNvPr>
            <p:cNvSpPr/>
            <p:nvPr/>
          </p:nvSpPr>
          <p:spPr>
            <a:xfrm>
              <a:off x="2598814" y="2983468"/>
              <a:ext cx="192505" cy="192505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D10BD8EB-8F79-4BBF-8C82-1C287FF67216}"/>
                </a:ext>
              </a:extLst>
            </p:cNvPr>
            <p:cNvSpPr/>
            <p:nvPr/>
          </p:nvSpPr>
          <p:spPr>
            <a:xfrm>
              <a:off x="2598813" y="3295926"/>
              <a:ext cx="192505" cy="192505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83306D92-2476-4463-9A35-2181CE692530}"/>
                </a:ext>
              </a:extLst>
            </p:cNvPr>
            <p:cNvSpPr/>
            <p:nvPr/>
          </p:nvSpPr>
          <p:spPr>
            <a:xfrm>
              <a:off x="2598812" y="3608384"/>
              <a:ext cx="192505" cy="192505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60BFA62C-C92F-41D9-B8A3-4C785C6B9F0F}"/>
                </a:ext>
              </a:extLst>
            </p:cNvPr>
            <p:cNvSpPr/>
            <p:nvPr/>
          </p:nvSpPr>
          <p:spPr>
            <a:xfrm>
              <a:off x="2197760" y="2671010"/>
              <a:ext cx="192505" cy="192505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A2B99C8-344B-43E8-8471-85859C663D88}"/>
                </a:ext>
              </a:extLst>
            </p:cNvPr>
            <p:cNvSpPr/>
            <p:nvPr/>
          </p:nvSpPr>
          <p:spPr>
            <a:xfrm>
              <a:off x="2197759" y="2983468"/>
              <a:ext cx="192505" cy="192505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45A3972-0757-48E6-AB12-DA926FF70F57}"/>
                </a:ext>
              </a:extLst>
            </p:cNvPr>
            <p:cNvSpPr/>
            <p:nvPr/>
          </p:nvSpPr>
          <p:spPr>
            <a:xfrm>
              <a:off x="2197758" y="3295926"/>
              <a:ext cx="192505" cy="192505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0DF92802-BF4F-4172-BFA3-EB646770F326}"/>
                </a:ext>
              </a:extLst>
            </p:cNvPr>
            <p:cNvSpPr/>
            <p:nvPr/>
          </p:nvSpPr>
          <p:spPr>
            <a:xfrm>
              <a:off x="2197757" y="3608384"/>
              <a:ext cx="192505" cy="192505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36C30DCC-2B4A-46DB-8095-292CCD5DD734}"/>
                </a:ext>
              </a:extLst>
            </p:cNvPr>
            <p:cNvSpPr/>
            <p:nvPr/>
          </p:nvSpPr>
          <p:spPr>
            <a:xfrm>
              <a:off x="1796695" y="2671010"/>
              <a:ext cx="192505" cy="192505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3ED6E869-8944-4698-BF1D-CD40610CDC8A}"/>
                </a:ext>
              </a:extLst>
            </p:cNvPr>
            <p:cNvSpPr/>
            <p:nvPr/>
          </p:nvSpPr>
          <p:spPr>
            <a:xfrm>
              <a:off x="1796694" y="2983468"/>
              <a:ext cx="192505" cy="192505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4F7AB697-81A0-4913-A8F9-F4E6EFB55AB1}"/>
                </a:ext>
              </a:extLst>
            </p:cNvPr>
            <p:cNvSpPr/>
            <p:nvPr/>
          </p:nvSpPr>
          <p:spPr>
            <a:xfrm>
              <a:off x="1796693" y="3295926"/>
              <a:ext cx="192505" cy="192505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686BA4D-56DF-4A49-A0B6-C22952D22DE4}"/>
                </a:ext>
              </a:extLst>
            </p:cNvPr>
            <p:cNvSpPr/>
            <p:nvPr/>
          </p:nvSpPr>
          <p:spPr>
            <a:xfrm>
              <a:off x="1796692" y="3608384"/>
              <a:ext cx="192505" cy="192505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6FFE7415-8863-420D-84F1-2E5EA6FD8708}"/>
              </a:ext>
            </a:extLst>
          </p:cNvPr>
          <p:cNvSpPr txBox="1"/>
          <p:nvPr/>
        </p:nvSpPr>
        <p:spPr>
          <a:xfrm>
            <a:off x="850233" y="5084085"/>
            <a:ext cx="7733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</a:t>
            </a:r>
            <a:r>
              <a:rPr lang="ko-KR" altLang="en-US" dirty="0"/>
              <a:t>은 이 폴더 안에 시간여행이 가능한 평행우주들 만드는 것과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0646E365-D9A1-40D7-8293-0EA33DE33417}"/>
              </a:ext>
            </a:extLst>
          </p:cNvPr>
          <p:cNvGrpSpPr/>
          <p:nvPr/>
        </p:nvGrpSpPr>
        <p:grpSpPr>
          <a:xfrm>
            <a:off x="2991854" y="2646218"/>
            <a:ext cx="1973179" cy="1379258"/>
            <a:chOff x="3208421" y="2229126"/>
            <a:chExt cx="1973179" cy="1379258"/>
          </a:xfrm>
        </p:grpSpPr>
        <p:sp>
          <p:nvSpPr>
            <p:cNvPr id="48" name="화살표: 오른쪽 47">
              <a:extLst>
                <a:ext uri="{FF2B5EF4-FFF2-40B4-BE49-F238E27FC236}">
                  <a16:creationId xmlns:a16="http://schemas.microsoft.com/office/drawing/2014/main" id="{D634D3B9-0B7F-46AC-A207-908F033C59BC}"/>
                </a:ext>
              </a:extLst>
            </p:cNvPr>
            <p:cNvSpPr/>
            <p:nvPr/>
          </p:nvSpPr>
          <p:spPr>
            <a:xfrm>
              <a:off x="3208421" y="3295926"/>
              <a:ext cx="1973179" cy="312458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0" name="그림 49" descr="그리기이(가) 표시된 사진&#10;&#10;자동 생성된 설명">
              <a:extLst>
                <a:ext uri="{FF2B5EF4-FFF2-40B4-BE49-F238E27FC236}">
                  <a16:creationId xmlns:a16="http://schemas.microsoft.com/office/drawing/2014/main" id="{E0910B44-9054-4E4C-A348-C0E756048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3649226" y="2229126"/>
              <a:ext cx="1027697" cy="1027697"/>
            </a:xfrm>
            <a:prstGeom prst="rect">
              <a:avLst/>
            </a:prstGeom>
          </p:spPr>
        </p:pic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1EADF00C-2270-4315-8B0D-9D1E804DEB62}"/>
              </a:ext>
            </a:extLst>
          </p:cNvPr>
          <p:cNvGrpSpPr/>
          <p:nvPr/>
        </p:nvGrpSpPr>
        <p:grpSpPr>
          <a:xfrm>
            <a:off x="5189929" y="2397202"/>
            <a:ext cx="2021295" cy="2125579"/>
            <a:chOff x="5406496" y="1980110"/>
            <a:chExt cx="2021295" cy="2125579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70CA5F4-B433-4544-AB49-6252D5DA3BD2}"/>
                </a:ext>
              </a:extLst>
            </p:cNvPr>
            <p:cNvGrpSpPr/>
            <p:nvPr/>
          </p:nvGrpSpPr>
          <p:grpSpPr>
            <a:xfrm>
              <a:off x="5406496" y="1980110"/>
              <a:ext cx="1716495" cy="1820779"/>
              <a:chOff x="1203158" y="2173705"/>
              <a:chExt cx="1716495" cy="1820779"/>
            </a:xfrm>
            <a:solidFill>
              <a:schemeClr val="bg1"/>
            </a:solidFill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C683DD7D-6218-4C3B-BA21-734D2F6C5512}"/>
                  </a:ext>
                </a:extLst>
              </p:cNvPr>
              <p:cNvSpPr/>
              <p:nvPr/>
            </p:nvSpPr>
            <p:spPr>
              <a:xfrm>
                <a:off x="1203158" y="2173705"/>
                <a:ext cx="1716495" cy="1820779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A8DDA71A-E9CA-42C7-B38B-2BAE3EA8A5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3158" y="2478505"/>
                <a:ext cx="1716495" cy="0"/>
              </a:xfrm>
              <a:prstGeom prst="line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5" name="그래픽 54" descr="닫기">
                <a:extLst>
                  <a:ext uri="{FF2B5EF4-FFF2-40B4-BE49-F238E27FC236}">
                    <a16:creationId xmlns:a16="http://schemas.microsoft.com/office/drawing/2014/main" id="{07290716-178E-4A1E-AF08-4DD338779A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622866" y="2207800"/>
                <a:ext cx="236610" cy="236610"/>
              </a:xfrm>
              <a:prstGeom prst="rect">
                <a:avLst/>
              </a:prstGeom>
            </p:spPr>
          </p:pic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4090E5B5-0D4B-4F48-8D7B-398EC692FCA0}"/>
                </a:ext>
              </a:extLst>
            </p:cNvPr>
            <p:cNvGrpSpPr/>
            <p:nvPr/>
          </p:nvGrpSpPr>
          <p:grpSpPr>
            <a:xfrm>
              <a:off x="5558896" y="2132510"/>
              <a:ext cx="1716495" cy="1820779"/>
              <a:chOff x="1203158" y="2173705"/>
              <a:chExt cx="1716495" cy="1820779"/>
            </a:xfrm>
            <a:solidFill>
              <a:schemeClr val="bg1"/>
            </a:solidFill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3314FF2A-DB87-476F-8C92-0C4197C2387E}"/>
                  </a:ext>
                </a:extLst>
              </p:cNvPr>
              <p:cNvSpPr/>
              <p:nvPr/>
            </p:nvSpPr>
            <p:spPr>
              <a:xfrm>
                <a:off x="1203158" y="2173705"/>
                <a:ext cx="1716495" cy="1820779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7E62E3BB-E310-401D-A747-DE27B7D7FB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3158" y="2478505"/>
                <a:ext cx="1716495" cy="0"/>
              </a:xfrm>
              <a:prstGeom prst="line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7" name="그래픽 66" descr="닫기">
                <a:extLst>
                  <a:ext uri="{FF2B5EF4-FFF2-40B4-BE49-F238E27FC236}">
                    <a16:creationId xmlns:a16="http://schemas.microsoft.com/office/drawing/2014/main" id="{7AA47779-10A7-45B5-942D-8490D8F0F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622866" y="2207800"/>
                <a:ext cx="236610" cy="236610"/>
              </a:xfrm>
              <a:prstGeom prst="rect">
                <a:avLst/>
              </a:prstGeom>
            </p:spPr>
          </p:pic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C81DF72-6407-4A01-9E9A-7F32C6FB9CC1}"/>
                </a:ext>
              </a:extLst>
            </p:cNvPr>
            <p:cNvGrpSpPr/>
            <p:nvPr/>
          </p:nvGrpSpPr>
          <p:grpSpPr>
            <a:xfrm>
              <a:off x="5711296" y="2284910"/>
              <a:ext cx="1716495" cy="1820779"/>
              <a:chOff x="5711296" y="2284910"/>
              <a:chExt cx="1716495" cy="1820779"/>
            </a:xfrm>
          </p:grpSpPr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8263CAE7-3A9A-457E-B02B-3D7DE9BA2289}"/>
                  </a:ext>
                </a:extLst>
              </p:cNvPr>
              <p:cNvGrpSpPr/>
              <p:nvPr/>
            </p:nvGrpSpPr>
            <p:grpSpPr>
              <a:xfrm>
                <a:off x="5711296" y="2284910"/>
                <a:ext cx="1716495" cy="1820779"/>
                <a:chOff x="1203158" y="2173705"/>
                <a:chExt cx="1716495" cy="1820779"/>
              </a:xfrm>
              <a:solidFill>
                <a:schemeClr val="bg1"/>
              </a:solidFill>
            </p:grpSpPr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9E4BABB5-51F3-4924-9075-1E4B692DFE15}"/>
                    </a:ext>
                  </a:extLst>
                </p:cNvPr>
                <p:cNvSpPr/>
                <p:nvPr/>
              </p:nvSpPr>
              <p:spPr>
                <a:xfrm>
                  <a:off x="1203158" y="2173705"/>
                  <a:ext cx="1716495" cy="1820779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70" name="직선 연결선 69">
                  <a:extLst>
                    <a:ext uri="{FF2B5EF4-FFF2-40B4-BE49-F238E27FC236}">
                      <a16:creationId xmlns:a16="http://schemas.microsoft.com/office/drawing/2014/main" id="{3133F406-0D8D-42F7-A962-BBFD0BBE53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03158" y="2478505"/>
                  <a:ext cx="1716495" cy="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71" name="그래픽 70" descr="닫기">
                  <a:extLst>
                    <a:ext uri="{FF2B5EF4-FFF2-40B4-BE49-F238E27FC236}">
                      <a16:creationId xmlns:a16="http://schemas.microsoft.com/office/drawing/2014/main" id="{E5AFF70B-F95A-4E5B-B865-142DAD8B79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22866" y="2207800"/>
                  <a:ext cx="236610" cy="236610"/>
                </a:xfrm>
                <a:prstGeom prst="rect">
                  <a:avLst/>
                </a:prstGeom>
              </p:spPr>
            </p:pic>
          </p:grpSp>
          <p:pic>
            <p:nvPicPr>
              <p:cNvPr id="72" name="그래픽 71" descr="닫기">
                <a:extLst>
                  <a:ext uri="{FF2B5EF4-FFF2-40B4-BE49-F238E27FC236}">
                    <a16:creationId xmlns:a16="http://schemas.microsoft.com/office/drawing/2014/main" id="{FFA41E19-9AB3-4419-A856-6046628BEF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131004" y="2336053"/>
                <a:ext cx="236610" cy="236610"/>
              </a:xfrm>
              <a:prstGeom prst="rect">
                <a:avLst/>
              </a:prstGeom>
            </p:spPr>
          </p:pic>
        </p:grpSp>
        <p:pic>
          <p:nvPicPr>
            <p:cNvPr id="74" name="그림 73" descr="그리기이(가) 표시된 사진&#10;&#10;자동 생성된 설명">
              <a:extLst>
                <a:ext uri="{FF2B5EF4-FFF2-40B4-BE49-F238E27FC236}">
                  <a16:creationId xmlns:a16="http://schemas.microsoft.com/office/drawing/2014/main" id="{923C448B-491F-4FCD-90FA-2C08F503E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6055694" y="2790239"/>
              <a:ext cx="1027697" cy="1027697"/>
            </a:xfrm>
            <a:prstGeom prst="rect">
              <a:avLst/>
            </a:prstGeom>
          </p:spPr>
        </p:pic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54514A08-3C68-4CEA-A5A8-FD4627E1D542}"/>
              </a:ext>
            </a:extLst>
          </p:cNvPr>
          <p:cNvGrpSpPr/>
          <p:nvPr/>
        </p:nvGrpSpPr>
        <p:grpSpPr>
          <a:xfrm>
            <a:off x="7468357" y="2431297"/>
            <a:ext cx="2021295" cy="2125579"/>
            <a:chOff x="5406496" y="1980110"/>
            <a:chExt cx="2021295" cy="2125579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DD9C7E9A-A728-4094-AA5D-8544F47AFC6E}"/>
                </a:ext>
              </a:extLst>
            </p:cNvPr>
            <p:cNvGrpSpPr/>
            <p:nvPr/>
          </p:nvGrpSpPr>
          <p:grpSpPr>
            <a:xfrm>
              <a:off x="5406496" y="1980110"/>
              <a:ext cx="1716495" cy="1820779"/>
              <a:chOff x="1203158" y="2173705"/>
              <a:chExt cx="1716495" cy="1820779"/>
            </a:xfrm>
            <a:solidFill>
              <a:schemeClr val="bg1"/>
            </a:solidFill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755EA040-B847-4550-BCD7-1F9034079225}"/>
                  </a:ext>
                </a:extLst>
              </p:cNvPr>
              <p:cNvSpPr/>
              <p:nvPr/>
            </p:nvSpPr>
            <p:spPr>
              <a:xfrm>
                <a:off x="1203158" y="2173705"/>
                <a:ext cx="1716495" cy="1820779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1F1748FE-86DB-4C8B-9382-C72518639F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3158" y="2478505"/>
                <a:ext cx="1716495" cy="0"/>
              </a:xfrm>
              <a:prstGeom prst="line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1" name="그래픽 90" descr="닫기">
                <a:extLst>
                  <a:ext uri="{FF2B5EF4-FFF2-40B4-BE49-F238E27FC236}">
                    <a16:creationId xmlns:a16="http://schemas.microsoft.com/office/drawing/2014/main" id="{5CF91B45-B06B-4E90-ACE2-975D95E6D4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622866" y="2207800"/>
                <a:ext cx="236610" cy="236610"/>
              </a:xfrm>
              <a:prstGeom prst="rect">
                <a:avLst/>
              </a:prstGeom>
            </p:spPr>
          </p:pic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18B1C58C-89EF-4ACC-B223-4C014E2D10C3}"/>
                </a:ext>
              </a:extLst>
            </p:cNvPr>
            <p:cNvGrpSpPr/>
            <p:nvPr/>
          </p:nvGrpSpPr>
          <p:grpSpPr>
            <a:xfrm>
              <a:off x="5558896" y="2132510"/>
              <a:ext cx="1716495" cy="1820779"/>
              <a:chOff x="1203158" y="2173705"/>
              <a:chExt cx="1716495" cy="1820779"/>
            </a:xfrm>
            <a:solidFill>
              <a:schemeClr val="bg1"/>
            </a:solidFill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0A66804-AB27-4FE7-96E3-846A61C265CC}"/>
                  </a:ext>
                </a:extLst>
              </p:cNvPr>
              <p:cNvSpPr/>
              <p:nvPr/>
            </p:nvSpPr>
            <p:spPr>
              <a:xfrm>
                <a:off x="1203158" y="2173705"/>
                <a:ext cx="1716495" cy="1820779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3E917533-5DBD-41D6-806C-ED2BA8BAD2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3158" y="2478505"/>
                <a:ext cx="1716495" cy="0"/>
              </a:xfrm>
              <a:prstGeom prst="line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8" name="그래픽 87" descr="닫기">
                <a:extLst>
                  <a:ext uri="{FF2B5EF4-FFF2-40B4-BE49-F238E27FC236}">
                    <a16:creationId xmlns:a16="http://schemas.microsoft.com/office/drawing/2014/main" id="{EAC71A10-0224-41CA-81AB-6FC37D48C7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622866" y="2207800"/>
                <a:ext cx="236610" cy="236610"/>
              </a:xfrm>
              <a:prstGeom prst="rect">
                <a:avLst/>
              </a:prstGeom>
            </p:spPr>
          </p:pic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2800E251-508A-43A6-9602-3957391A329A}"/>
                </a:ext>
              </a:extLst>
            </p:cNvPr>
            <p:cNvGrpSpPr/>
            <p:nvPr/>
          </p:nvGrpSpPr>
          <p:grpSpPr>
            <a:xfrm>
              <a:off x="5711296" y="2284910"/>
              <a:ext cx="1716495" cy="1820779"/>
              <a:chOff x="5711296" y="2284910"/>
              <a:chExt cx="1716495" cy="1820779"/>
            </a:xfrm>
          </p:grpSpPr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91F9EE4D-188F-4696-B16E-F2F43F1C7D77}"/>
                  </a:ext>
                </a:extLst>
              </p:cNvPr>
              <p:cNvGrpSpPr/>
              <p:nvPr/>
            </p:nvGrpSpPr>
            <p:grpSpPr>
              <a:xfrm>
                <a:off x="5711296" y="2284910"/>
                <a:ext cx="1716495" cy="1820779"/>
                <a:chOff x="1203158" y="2173705"/>
                <a:chExt cx="1716495" cy="1820779"/>
              </a:xfrm>
              <a:solidFill>
                <a:schemeClr val="bg1"/>
              </a:solidFill>
            </p:grpSpPr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E502FE1C-3959-4D2A-BE53-236D55C067D8}"/>
                    </a:ext>
                  </a:extLst>
                </p:cNvPr>
                <p:cNvSpPr/>
                <p:nvPr/>
              </p:nvSpPr>
              <p:spPr>
                <a:xfrm>
                  <a:off x="1203158" y="2173705"/>
                  <a:ext cx="1716495" cy="1820779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4" name="직선 연결선 83">
                  <a:extLst>
                    <a:ext uri="{FF2B5EF4-FFF2-40B4-BE49-F238E27FC236}">
                      <a16:creationId xmlns:a16="http://schemas.microsoft.com/office/drawing/2014/main" id="{8979E662-FF7A-42ED-8428-BF9BE9528E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03158" y="2478505"/>
                  <a:ext cx="1716495" cy="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85" name="그래픽 84" descr="닫기">
                  <a:extLst>
                    <a:ext uri="{FF2B5EF4-FFF2-40B4-BE49-F238E27FC236}">
                      <a16:creationId xmlns:a16="http://schemas.microsoft.com/office/drawing/2014/main" id="{762837EA-FFD1-4677-A004-4D1F6B6ACE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22866" y="2207800"/>
                  <a:ext cx="236610" cy="236610"/>
                </a:xfrm>
                <a:prstGeom prst="rect">
                  <a:avLst/>
                </a:prstGeom>
              </p:spPr>
            </p:pic>
          </p:grpSp>
          <p:pic>
            <p:nvPicPr>
              <p:cNvPr id="82" name="그래픽 81" descr="닫기">
                <a:extLst>
                  <a:ext uri="{FF2B5EF4-FFF2-40B4-BE49-F238E27FC236}">
                    <a16:creationId xmlns:a16="http://schemas.microsoft.com/office/drawing/2014/main" id="{0CBAD8A6-7648-401A-99EB-BDBA530BE7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131004" y="2336053"/>
                <a:ext cx="236610" cy="236610"/>
              </a:xfrm>
              <a:prstGeom prst="rect">
                <a:avLst/>
              </a:prstGeom>
            </p:spPr>
          </p:pic>
        </p:grpSp>
        <p:pic>
          <p:nvPicPr>
            <p:cNvPr id="80" name="그림 79" descr="그리기이(가) 표시된 사진&#10;&#10;자동 생성된 설명">
              <a:extLst>
                <a:ext uri="{FF2B5EF4-FFF2-40B4-BE49-F238E27FC236}">
                  <a16:creationId xmlns:a16="http://schemas.microsoft.com/office/drawing/2014/main" id="{F9241FAE-5866-4AA0-8858-8F1FFBEAD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6055694" y="2790239"/>
              <a:ext cx="1027697" cy="1027697"/>
            </a:xfrm>
            <a:prstGeom prst="rect">
              <a:avLst/>
            </a:prstGeom>
          </p:spPr>
        </p:pic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6216DDCD-E61B-4D85-A5B5-D112D770B20B}"/>
              </a:ext>
            </a:extLst>
          </p:cNvPr>
          <p:cNvGrpSpPr/>
          <p:nvPr/>
        </p:nvGrpSpPr>
        <p:grpSpPr>
          <a:xfrm>
            <a:off x="9751219" y="2431296"/>
            <a:ext cx="2021295" cy="2125579"/>
            <a:chOff x="5406496" y="1980110"/>
            <a:chExt cx="2021295" cy="2125579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521AE4EB-8EDB-4FE1-92BC-A3ED9BB46DFC}"/>
                </a:ext>
              </a:extLst>
            </p:cNvPr>
            <p:cNvGrpSpPr/>
            <p:nvPr/>
          </p:nvGrpSpPr>
          <p:grpSpPr>
            <a:xfrm>
              <a:off x="5406496" y="1980110"/>
              <a:ext cx="1716495" cy="1820779"/>
              <a:chOff x="1203158" y="2173705"/>
              <a:chExt cx="1716495" cy="1820779"/>
            </a:xfrm>
            <a:solidFill>
              <a:schemeClr val="bg1"/>
            </a:solidFill>
          </p:grpSpPr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7C8EABE9-BEDD-443F-A7EE-9C7914B3F8BB}"/>
                  </a:ext>
                </a:extLst>
              </p:cNvPr>
              <p:cNvSpPr/>
              <p:nvPr/>
            </p:nvSpPr>
            <p:spPr>
              <a:xfrm>
                <a:off x="1203158" y="2173705"/>
                <a:ext cx="1716495" cy="1820779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9DB8C362-9349-4ED3-9CEE-311BFC0E9F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3158" y="2478505"/>
                <a:ext cx="1716495" cy="0"/>
              </a:xfrm>
              <a:prstGeom prst="line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7" name="그래픽 106" descr="닫기">
                <a:extLst>
                  <a:ext uri="{FF2B5EF4-FFF2-40B4-BE49-F238E27FC236}">
                    <a16:creationId xmlns:a16="http://schemas.microsoft.com/office/drawing/2014/main" id="{1ABE3C74-77BF-4E0C-940D-2CF7EB5D54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622866" y="2207800"/>
                <a:ext cx="236610" cy="236610"/>
              </a:xfrm>
              <a:prstGeom prst="rect">
                <a:avLst/>
              </a:prstGeom>
            </p:spPr>
          </p:pic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F5C2DFD3-5ACF-4490-9B4A-89D3C667F566}"/>
                </a:ext>
              </a:extLst>
            </p:cNvPr>
            <p:cNvGrpSpPr/>
            <p:nvPr/>
          </p:nvGrpSpPr>
          <p:grpSpPr>
            <a:xfrm>
              <a:off x="5558896" y="2132510"/>
              <a:ext cx="1716495" cy="1820779"/>
              <a:chOff x="1203158" y="2173705"/>
              <a:chExt cx="1716495" cy="1820779"/>
            </a:xfrm>
            <a:solidFill>
              <a:schemeClr val="bg1"/>
            </a:solidFill>
          </p:grpSpPr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ACB1CD63-563D-4291-A211-BEFF1411DBCC}"/>
                  </a:ext>
                </a:extLst>
              </p:cNvPr>
              <p:cNvSpPr/>
              <p:nvPr/>
            </p:nvSpPr>
            <p:spPr>
              <a:xfrm>
                <a:off x="1203158" y="2173705"/>
                <a:ext cx="1716495" cy="1820779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C69DAA65-CE0A-4A3A-B479-478806ABF5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3158" y="2478505"/>
                <a:ext cx="1716495" cy="0"/>
              </a:xfrm>
              <a:prstGeom prst="line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4" name="그래픽 103" descr="닫기">
                <a:extLst>
                  <a:ext uri="{FF2B5EF4-FFF2-40B4-BE49-F238E27FC236}">
                    <a16:creationId xmlns:a16="http://schemas.microsoft.com/office/drawing/2014/main" id="{83DE82EA-3986-45E6-95BA-76FC20EDF7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622866" y="2207800"/>
                <a:ext cx="236610" cy="236610"/>
              </a:xfrm>
              <a:prstGeom prst="rect">
                <a:avLst/>
              </a:prstGeom>
            </p:spPr>
          </p:pic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765E8119-41BE-4844-AAD0-2D977260AF76}"/>
                </a:ext>
              </a:extLst>
            </p:cNvPr>
            <p:cNvGrpSpPr/>
            <p:nvPr/>
          </p:nvGrpSpPr>
          <p:grpSpPr>
            <a:xfrm>
              <a:off x="5711296" y="2284910"/>
              <a:ext cx="1716495" cy="1820779"/>
              <a:chOff x="5711296" y="2284910"/>
              <a:chExt cx="1716495" cy="1820779"/>
            </a:xfrm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7C7CAB00-0826-490A-AB6A-84DE10CE88B0}"/>
                  </a:ext>
                </a:extLst>
              </p:cNvPr>
              <p:cNvGrpSpPr/>
              <p:nvPr/>
            </p:nvGrpSpPr>
            <p:grpSpPr>
              <a:xfrm>
                <a:off x="5711296" y="2284910"/>
                <a:ext cx="1716495" cy="1820779"/>
                <a:chOff x="1203158" y="2173705"/>
                <a:chExt cx="1716495" cy="1820779"/>
              </a:xfrm>
              <a:solidFill>
                <a:schemeClr val="bg1"/>
              </a:solidFill>
            </p:grpSpPr>
            <p:sp>
              <p:nvSpPr>
                <p:cNvPr id="99" name="직사각형 98">
                  <a:extLst>
                    <a:ext uri="{FF2B5EF4-FFF2-40B4-BE49-F238E27FC236}">
                      <a16:creationId xmlns:a16="http://schemas.microsoft.com/office/drawing/2014/main" id="{35952AC9-E529-40B0-8BD3-70771FA08F79}"/>
                    </a:ext>
                  </a:extLst>
                </p:cNvPr>
                <p:cNvSpPr/>
                <p:nvPr/>
              </p:nvSpPr>
              <p:spPr>
                <a:xfrm>
                  <a:off x="1203158" y="2173705"/>
                  <a:ext cx="1716495" cy="1820779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CEFCEBEB-C84B-4880-9B59-40F69A8A00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03158" y="2478505"/>
                  <a:ext cx="1716495" cy="0"/>
                </a:xfrm>
                <a:prstGeom prst="line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01" name="그래픽 100" descr="닫기">
                  <a:extLst>
                    <a:ext uri="{FF2B5EF4-FFF2-40B4-BE49-F238E27FC236}">
                      <a16:creationId xmlns:a16="http://schemas.microsoft.com/office/drawing/2014/main" id="{AC3F7FBF-308A-4807-BE87-5BC63523A9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22866" y="2207800"/>
                  <a:ext cx="236610" cy="236610"/>
                </a:xfrm>
                <a:prstGeom prst="rect">
                  <a:avLst/>
                </a:prstGeom>
              </p:spPr>
            </p:pic>
          </p:grpSp>
          <p:pic>
            <p:nvPicPr>
              <p:cNvPr id="98" name="그래픽 97" descr="닫기">
                <a:extLst>
                  <a:ext uri="{FF2B5EF4-FFF2-40B4-BE49-F238E27FC236}">
                    <a16:creationId xmlns:a16="http://schemas.microsoft.com/office/drawing/2014/main" id="{3C81690C-B149-41E8-A961-326AAE2475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131004" y="2336053"/>
                <a:ext cx="236610" cy="236610"/>
              </a:xfrm>
              <a:prstGeom prst="rect">
                <a:avLst/>
              </a:prstGeom>
            </p:spPr>
          </p:pic>
        </p:grpSp>
        <p:pic>
          <p:nvPicPr>
            <p:cNvPr id="96" name="그림 95" descr="그리기이(가) 표시된 사진&#10;&#10;자동 생성된 설명">
              <a:extLst>
                <a:ext uri="{FF2B5EF4-FFF2-40B4-BE49-F238E27FC236}">
                  <a16:creationId xmlns:a16="http://schemas.microsoft.com/office/drawing/2014/main" id="{942DB393-5C1F-4869-89A6-484DA14BF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6055694" y="2790239"/>
              <a:ext cx="1027697" cy="1027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086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56FFE3-8006-4315-942B-16D7817C6E03}"/>
              </a:ext>
            </a:extLst>
          </p:cNvPr>
          <p:cNvSpPr txBox="1"/>
          <p:nvPr/>
        </p:nvSpPr>
        <p:spPr>
          <a:xfrm>
            <a:off x="914400" y="417095"/>
            <a:ext cx="4428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SourceTree</a:t>
            </a:r>
            <a:r>
              <a:rPr lang="ko-KR" altLang="en-US" b="1" spc="300" dirty="0"/>
              <a:t>는 어떻게 설치하죠 </a:t>
            </a:r>
            <a:r>
              <a:rPr lang="en-US" altLang="ko-KR" b="1" spc="300" dirty="0"/>
              <a:t>?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E3DBA-0BA0-4F19-BAEB-B34D64214886}"/>
              </a:ext>
            </a:extLst>
          </p:cNvPr>
          <p:cNvSpPr txBox="1"/>
          <p:nvPr/>
        </p:nvSpPr>
        <p:spPr>
          <a:xfrm>
            <a:off x="1155032" y="1243263"/>
            <a:ext cx="316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다운받은 파일을 실행합니다</a:t>
            </a:r>
            <a:r>
              <a:rPr lang="en-US" altLang="ko-KR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BA1B9C-B4F6-46D0-A66C-260F915C5D3D}"/>
              </a:ext>
            </a:extLst>
          </p:cNvPr>
          <p:cNvSpPr txBox="1"/>
          <p:nvPr/>
        </p:nvSpPr>
        <p:spPr>
          <a:xfrm>
            <a:off x="1155032" y="5430071"/>
            <a:ext cx="6445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계정이 없으면 선택 영역을 누르고 회원가입부터 진행합니다</a:t>
            </a:r>
            <a:r>
              <a:rPr lang="en-US" altLang="ko-KR" dirty="0"/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7E6025A-3D57-4F44-AB73-FE01F533D6F2}"/>
              </a:ext>
            </a:extLst>
          </p:cNvPr>
          <p:cNvGrpSpPr/>
          <p:nvPr/>
        </p:nvGrpSpPr>
        <p:grpSpPr>
          <a:xfrm>
            <a:off x="1357511" y="1886130"/>
            <a:ext cx="7971587" cy="2938837"/>
            <a:chOff x="1350894" y="1665066"/>
            <a:chExt cx="7971587" cy="2436687"/>
          </a:xfrm>
        </p:grpSpPr>
        <p:pic>
          <p:nvPicPr>
            <p:cNvPr id="5" name="그림 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9F7E1FC9-CDC7-4823-8123-BF2BD1D12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6522" y="1665066"/>
              <a:ext cx="4755959" cy="243668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18E68DF-FFE0-44B8-B65B-9B5096E465E2}"/>
                </a:ext>
              </a:extLst>
            </p:cNvPr>
            <p:cNvSpPr/>
            <p:nvPr/>
          </p:nvSpPr>
          <p:spPr>
            <a:xfrm>
              <a:off x="7814556" y="3557116"/>
              <a:ext cx="875580" cy="219317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62C20C9-05D0-4E41-A900-88A9FCC70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0894" y="1906093"/>
              <a:ext cx="2777731" cy="187033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C6A75A-7E15-41CD-A381-35EAFA38AB7E}"/>
                </a:ext>
              </a:extLst>
            </p:cNvPr>
            <p:cNvSpPr/>
            <p:nvPr/>
          </p:nvSpPr>
          <p:spPr>
            <a:xfrm>
              <a:off x="2615754" y="2624339"/>
              <a:ext cx="740395" cy="858416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3668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56FFE3-8006-4315-942B-16D7817C6E03}"/>
              </a:ext>
            </a:extLst>
          </p:cNvPr>
          <p:cNvSpPr txBox="1"/>
          <p:nvPr/>
        </p:nvSpPr>
        <p:spPr>
          <a:xfrm>
            <a:off x="914400" y="417095"/>
            <a:ext cx="4428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SourceTree</a:t>
            </a:r>
            <a:r>
              <a:rPr lang="ko-KR" altLang="en-US" b="1" spc="300" dirty="0"/>
              <a:t>는 어떻게 설치하죠 </a:t>
            </a:r>
            <a:r>
              <a:rPr lang="en-US" altLang="ko-KR" b="1" spc="300" dirty="0"/>
              <a:t>?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E3DBA-0BA0-4F19-BAEB-B34D64214886}"/>
              </a:ext>
            </a:extLst>
          </p:cNvPr>
          <p:cNvSpPr txBox="1"/>
          <p:nvPr/>
        </p:nvSpPr>
        <p:spPr>
          <a:xfrm>
            <a:off x="1155032" y="1243263"/>
            <a:ext cx="3400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원하는 가입방식을 선택합니다</a:t>
            </a:r>
            <a:r>
              <a:rPr lang="en-US" altLang="ko-KR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BA1B9C-B4F6-46D0-A66C-260F915C5D3D}"/>
              </a:ext>
            </a:extLst>
          </p:cNvPr>
          <p:cNvSpPr txBox="1"/>
          <p:nvPr/>
        </p:nvSpPr>
        <p:spPr>
          <a:xfrm>
            <a:off x="5111360" y="1217977"/>
            <a:ext cx="4873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가입 후 설치 창으로 돌아와서 </a:t>
            </a:r>
            <a:r>
              <a:rPr lang="en-US" altLang="ko-KR" dirty="0"/>
              <a:t>Bitbucket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F201E60-449A-4C6F-9E7F-042CEB29BEDF}"/>
              </a:ext>
            </a:extLst>
          </p:cNvPr>
          <p:cNvGrpSpPr/>
          <p:nvPr/>
        </p:nvGrpSpPr>
        <p:grpSpPr>
          <a:xfrm>
            <a:off x="1155032" y="1703030"/>
            <a:ext cx="3637318" cy="4657576"/>
            <a:chOff x="1155032" y="1703030"/>
            <a:chExt cx="3637318" cy="465757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D8BEAE3-7E5C-43DE-9F16-19593DB66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032" y="1703030"/>
              <a:ext cx="3637318" cy="465757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684DA41-18F2-4DCA-9068-C0BEBC872C39}"/>
                </a:ext>
              </a:extLst>
            </p:cNvPr>
            <p:cNvSpPr/>
            <p:nvPr/>
          </p:nvSpPr>
          <p:spPr>
            <a:xfrm>
              <a:off x="1630683" y="3883545"/>
              <a:ext cx="2686015" cy="1813869"/>
            </a:xfrm>
            <a:prstGeom prst="rect">
              <a:avLst/>
            </a:prstGeom>
            <a:noFill/>
            <a:ln w="762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C0BD711-2140-4840-A906-A5C3EC462246}"/>
              </a:ext>
            </a:extLst>
          </p:cNvPr>
          <p:cNvGrpSpPr/>
          <p:nvPr/>
        </p:nvGrpSpPr>
        <p:grpSpPr>
          <a:xfrm>
            <a:off x="5111360" y="1703029"/>
            <a:ext cx="6303567" cy="4657575"/>
            <a:chOff x="5111360" y="1703029"/>
            <a:chExt cx="6303567" cy="4657575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29E3CA0-B9A0-4E19-86F7-99B2C8D1B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1360" y="1703029"/>
              <a:ext cx="6303567" cy="4657575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F9F619B-D72C-47FA-8F1B-B6C7C7DC16FF}"/>
                </a:ext>
              </a:extLst>
            </p:cNvPr>
            <p:cNvSpPr/>
            <p:nvPr/>
          </p:nvSpPr>
          <p:spPr>
            <a:xfrm>
              <a:off x="9218309" y="2976610"/>
              <a:ext cx="1231977" cy="1223601"/>
            </a:xfrm>
            <a:prstGeom prst="rect">
              <a:avLst/>
            </a:prstGeom>
            <a:noFill/>
            <a:ln w="762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106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56FFE3-8006-4315-942B-16D7817C6E03}"/>
              </a:ext>
            </a:extLst>
          </p:cNvPr>
          <p:cNvSpPr txBox="1"/>
          <p:nvPr/>
        </p:nvSpPr>
        <p:spPr>
          <a:xfrm>
            <a:off x="914400" y="417095"/>
            <a:ext cx="4428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SourceTree</a:t>
            </a:r>
            <a:r>
              <a:rPr lang="ko-KR" altLang="en-US" b="1" spc="300" dirty="0"/>
              <a:t>는 어떻게 설치하죠 </a:t>
            </a:r>
            <a:r>
              <a:rPr lang="en-US" altLang="ko-KR" b="1" spc="300" dirty="0"/>
              <a:t>?</a:t>
            </a:r>
            <a:endParaRPr lang="ko-KR" altLang="en-US" b="1" spc="300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A68A3A6-6396-4E32-B57E-435052ECB92B}"/>
              </a:ext>
            </a:extLst>
          </p:cNvPr>
          <p:cNvGrpSpPr/>
          <p:nvPr/>
        </p:nvGrpSpPr>
        <p:grpSpPr>
          <a:xfrm>
            <a:off x="914398" y="1414305"/>
            <a:ext cx="4310743" cy="2629547"/>
            <a:chOff x="914400" y="1168730"/>
            <a:chExt cx="4310743" cy="2629547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86AEC6A-7A4A-4123-898A-BCE29DA308EC}"/>
                </a:ext>
              </a:extLst>
            </p:cNvPr>
            <p:cNvGrpSpPr/>
            <p:nvPr/>
          </p:nvGrpSpPr>
          <p:grpSpPr>
            <a:xfrm>
              <a:off x="914400" y="1168730"/>
              <a:ext cx="4310743" cy="2629547"/>
              <a:chOff x="1196363" y="1208923"/>
              <a:chExt cx="6881456" cy="4229467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DEF2D572-1833-4B60-B74F-FAB8B958C1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6363" y="1208923"/>
                <a:ext cx="6881456" cy="4229467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8643C236-3EDC-4A3E-BCFA-A62F8EAECB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621" t="68549" r="12825" b="25332"/>
              <a:stretch/>
            </p:blipFill>
            <p:spPr>
              <a:xfrm>
                <a:off x="5426110" y="4089680"/>
                <a:ext cx="1758462" cy="241160"/>
              </a:xfrm>
              <a:prstGeom prst="rect">
                <a:avLst/>
              </a:prstGeom>
            </p:spPr>
          </p:pic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61052ED-AC3A-408A-8316-89B79D2C3123}"/>
                </a:ext>
              </a:extLst>
            </p:cNvPr>
            <p:cNvSpPr/>
            <p:nvPr/>
          </p:nvSpPr>
          <p:spPr>
            <a:xfrm>
              <a:off x="4596929" y="3322122"/>
              <a:ext cx="557876" cy="426189"/>
            </a:xfrm>
            <a:prstGeom prst="rect">
              <a:avLst/>
            </a:prstGeom>
            <a:noFill/>
            <a:ln w="381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BAFF599-8348-4794-AF3B-25208B54AACA}"/>
              </a:ext>
            </a:extLst>
          </p:cNvPr>
          <p:cNvGrpSpPr/>
          <p:nvPr/>
        </p:nvGrpSpPr>
        <p:grpSpPr>
          <a:xfrm>
            <a:off x="5719407" y="4270550"/>
            <a:ext cx="4310743" cy="2407304"/>
            <a:chOff x="5719407" y="4270550"/>
            <a:chExt cx="4310743" cy="240730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14E46C7-6659-4FC2-BD48-714481F28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407" y="4270550"/>
              <a:ext cx="4310743" cy="240730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61685CE-8BDA-42A1-B4F2-2E9E7DAB4A6E}"/>
                </a:ext>
              </a:extLst>
            </p:cNvPr>
            <p:cNvSpPr/>
            <p:nvPr/>
          </p:nvSpPr>
          <p:spPr>
            <a:xfrm>
              <a:off x="9395015" y="6213201"/>
              <a:ext cx="557876" cy="426189"/>
            </a:xfrm>
            <a:prstGeom prst="rect">
              <a:avLst/>
            </a:prstGeom>
            <a:noFill/>
            <a:ln w="381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7EA3119-A8CD-4BC5-8923-BE4035850E7D}"/>
              </a:ext>
            </a:extLst>
          </p:cNvPr>
          <p:cNvGrpSpPr/>
          <p:nvPr/>
        </p:nvGrpSpPr>
        <p:grpSpPr>
          <a:xfrm>
            <a:off x="914399" y="4270550"/>
            <a:ext cx="4310743" cy="2407304"/>
            <a:chOff x="914399" y="3959051"/>
            <a:chExt cx="4310743" cy="240730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E7AADC1-8F3E-427C-A658-E5EEB02D7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399" y="3959051"/>
              <a:ext cx="4310743" cy="240730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F0BDDA2-054B-4691-938E-7E0529358E8A}"/>
                </a:ext>
              </a:extLst>
            </p:cNvPr>
            <p:cNvSpPr/>
            <p:nvPr/>
          </p:nvSpPr>
          <p:spPr>
            <a:xfrm>
              <a:off x="4596929" y="5901703"/>
              <a:ext cx="557876" cy="426189"/>
            </a:xfrm>
            <a:prstGeom prst="rect">
              <a:avLst/>
            </a:prstGeom>
            <a:noFill/>
            <a:ln w="381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442ED19-87FF-4995-A5D9-6F5940E191F9}"/>
              </a:ext>
            </a:extLst>
          </p:cNvPr>
          <p:cNvGrpSpPr/>
          <p:nvPr/>
        </p:nvGrpSpPr>
        <p:grpSpPr>
          <a:xfrm>
            <a:off x="5719407" y="1414305"/>
            <a:ext cx="4310743" cy="2629547"/>
            <a:chOff x="5719407" y="1168729"/>
            <a:chExt cx="4310743" cy="262954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228DCBE-05E3-4E72-9BE8-7C01C026A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407" y="1168729"/>
              <a:ext cx="4310743" cy="26295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A1E33E8-9124-4892-8F01-22BED309CDCC}"/>
                </a:ext>
              </a:extLst>
            </p:cNvPr>
            <p:cNvSpPr/>
            <p:nvPr/>
          </p:nvSpPr>
          <p:spPr>
            <a:xfrm>
              <a:off x="9374920" y="3322122"/>
              <a:ext cx="557876" cy="426189"/>
            </a:xfrm>
            <a:prstGeom prst="rect">
              <a:avLst/>
            </a:prstGeom>
            <a:noFill/>
            <a:ln w="381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41ABA2C-E748-4B91-8A43-185BFC11502C}"/>
              </a:ext>
            </a:extLst>
          </p:cNvPr>
          <p:cNvSpPr txBox="1"/>
          <p:nvPr/>
        </p:nvSpPr>
        <p:spPr>
          <a:xfrm>
            <a:off x="914398" y="1013125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다시 설치 창으로 돌아와서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516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56FFE3-8006-4315-942B-16D7817C6E03}"/>
              </a:ext>
            </a:extLst>
          </p:cNvPr>
          <p:cNvSpPr txBox="1"/>
          <p:nvPr/>
        </p:nvSpPr>
        <p:spPr>
          <a:xfrm>
            <a:off x="914400" y="417095"/>
            <a:ext cx="4428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SourceTree</a:t>
            </a:r>
            <a:r>
              <a:rPr lang="ko-KR" altLang="en-US" b="1" spc="300" dirty="0"/>
              <a:t>는 어떻게 설치하죠 </a:t>
            </a:r>
            <a:r>
              <a:rPr lang="en-US" altLang="ko-KR" b="1" spc="300" dirty="0"/>
              <a:t>?</a:t>
            </a:r>
            <a:endParaRPr lang="ko-KR" altLang="en-US" b="1" spc="3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3391D-DA61-410C-9E1A-C2EB10DD2B22}"/>
              </a:ext>
            </a:extLst>
          </p:cNvPr>
          <p:cNvSpPr txBox="1"/>
          <p:nvPr/>
        </p:nvSpPr>
        <p:spPr>
          <a:xfrm>
            <a:off x="1155032" y="4729174"/>
            <a:ext cx="990271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설치 이후에 바탕화면에 </a:t>
            </a:r>
            <a:r>
              <a:rPr lang="en-US" altLang="ko-KR" dirty="0"/>
              <a:t>SourceTree</a:t>
            </a:r>
            <a:r>
              <a:rPr lang="ko-KR" altLang="en-US" dirty="0"/>
              <a:t> 아이콘이 보이지 않으신다면 아래의 경로로 들어가 보시면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아이콘이 있습니다</a:t>
            </a:r>
            <a:r>
              <a:rPr lang="en-US" altLang="ko-KR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E928AF-FF95-46BA-8764-B0D62856878A}"/>
              </a:ext>
            </a:extLst>
          </p:cNvPr>
          <p:cNvSpPr txBox="1"/>
          <p:nvPr/>
        </p:nvSpPr>
        <p:spPr>
          <a:xfrm>
            <a:off x="1155032" y="5571115"/>
            <a:ext cx="5789470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C:\Users\(</a:t>
            </a:r>
            <a:r>
              <a:rPr lang="ko-KR" altLang="en-US" dirty="0"/>
              <a:t>내 사용자명</a:t>
            </a:r>
            <a:r>
              <a:rPr lang="en-US" altLang="ko-KR" dirty="0"/>
              <a:t>)\</a:t>
            </a:r>
            <a:r>
              <a:rPr lang="en-US" altLang="ko-KR" dirty="0" err="1"/>
              <a:t>AppData</a:t>
            </a:r>
            <a:r>
              <a:rPr lang="en-US" altLang="ko-KR" dirty="0"/>
              <a:t>\Local\SourceTree</a:t>
            </a:r>
          </a:p>
          <a:p>
            <a:pPr>
              <a:lnSpc>
                <a:spcPct val="150000"/>
              </a:lnSpc>
            </a:pPr>
            <a:r>
              <a:rPr lang="en-US" altLang="ko-KR" dirty="0" err="1"/>
              <a:t>AppData</a:t>
            </a:r>
            <a:r>
              <a:rPr lang="en-US" altLang="ko-KR" dirty="0"/>
              <a:t> </a:t>
            </a:r>
            <a:r>
              <a:rPr lang="ko-KR" altLang="en-US" dirty="0"/>
              <a:t>폴더는 숨김 폴더 입니다</a:t>
            </a:r>
            <a:r>
              <a:rPr lang="en-US" altLang="ko-KR" dirty="0"/>
              <a:t>.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B99CF8A-DF7E-42C2-9711-43989F4D794A}"/>
              </a:ext>
            </a:extLst>
          </p:cNvPr>
          <p:cNvGrpSpPr/>
          <p:nvPr/>
        </p:nvGrpSpPr>
        <p:grpSpPr>
          <a:xfrm>
            <a:off x="1155032" y="1202230"/>
            <a:ext cx="4298052" cy="1352785"/>
            <a:chOff x="1155032" y="1202230"/>
            <a:chExt cx="4298052" cy="1352785"/>
          </a:xfrm>
        </p:grpSpPr>
        <p:pic>
          <p:nvPicPr>
            <p:cNvPr id="11" name="그림 10" descr="텍스트이(가) 표시된 사진&#10;&#10;자동 생성된 설명">
              <a:extLst>
                <a:ext uri="{FF2B5EF4-FFF2-40B4-BE49-F238E27FC236}">
                  <a16:creationId xmlns:a16="http://schemas.microsoft.com/office/drawing/2014/main" id="{A3D84D8D-0571-4D83-9EE1-E81CFE174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032" y="1202230"/>
              <a:ext cx="4298052" cy="133361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50C9604-B297-438B-AD62-1EC794C9907A}"/>
                </a:ext>
              </a:extLst>
            </p:cNvPr>
            <p:cNvSpPr/>
            <p:nvPr/>
          </p:nvSpPr>
          <p:spPr>
            <a:xfrm>
              <a:off x="4638833" y="2128826"/>
              <a:ext cx="753963" cy="426189"/>
            </a:xfrm>
            <a:prstGeom prst="rect">
              <a:avLst/>
            </a:prstGeom>
            <a:noFill/>
            <a:ln w="381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03E6AD5-92DB-4D67-98E6-68B373237D3B}"/>
              </a:ext>
            </a:extLst>
          </p:cNvPr>
          <p:cNvGrpSpPr/>
          <p:nvPr/>
        </p:nvGrpSpPr>
        <p:grpSpPr>
          <a:xfrm>
            <a:off x="1059662" y="2804946"/>
            <a:ext cx="3307187" cy="1517209"/>
            <a:chOff x="1059662" y="2804946"/>
            <a:chExt cx="3307187" cy="1517209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30DB0AD-5AE5-409C-AE51-5EC2606D05EB}"/>
                </a:ext>
              </a:extLst>
            </p:cNvPr>
            <p:cNvGrpSpPr/>
            <p:nvPr/>
          </p:nvGrpSpPr>
          <p:grpSpPr>
            <a:xfrm>
              <a:off x="1155032" y="3215905"/>
              <a:ext cx="800169" cy="1106250"/>
              <a:chOff x="1155032" y="3215905"/>
              <a:chExt cx="800169" cy="110625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199773D9-3750-45AF-8920-49B578A96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5032" y="3377787"/>
                <a:ext cx="800169" cy="800169"/>
              </a:xfrm>
              <a:prstGeom prst="rect">
                <a:avLst/>
              </a:prstGeom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BBA6E9A-5253-44C2-8AE5-FEA4CDEF7A5E}"/>
                  </a:ext>
                </a:extLst>
              </p:cNvPr>
              <p:cNvSpPr/>
              <p:nvPr/>
            </p:nvSpPr>
            <p:spPr>
              <a:xfrm>
                <a:off x="1155032" y="3215905"/>
                <a:ext cx="800169" cy="1106250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7988AA-C4C9-4B78-A4C9-0F4B700FF32A}"/>
                </a:ext>
              </a:extLst>
            </p:cNvPr>
            <p:cNvSpPr txBox="1"/>
            <p:nvPr/>
          </p:nvSpPr>
          <p:spPr>
            <a:xfrm>
              <a:off x="1059662" y="2804946"/>
              <a:ext cx="3307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바탕화면에서 </a:t>
              </a:r>
              <a:r>
                <a:rPr lang="en-US" altLang="ko-KR" dirty="0" err="1"/>
                <a:t>Sourcetree</a:t>
              </a:r>
              <a:r>
                <a:rPr lang="en-US" altLang="ko-KR" dirty="0"/>
                <a:t> </a:t>
              </a:r>
              <a:r>
                <a:rPr lang="ko-KR" altLang="en-US" dirty="0"/>
                <a:t>실행</a:t>
              </a:r>
              <a:endParaRPr lang="en-US" altLang="ko-KR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EAF21B5-CDAF-42AB-B593-3E25B86F24DA}"/>
              </a:ext>
            </a:extLst>
          </p:cNvPr>
          <p:cNvGrpSpPr/>
          <p:nvPr/>
        </p:nvGrpSpPr>
        <p:grpSpPr>
          <a:xfrm>
            <a:off x="5556736" y="1187966"/>
            <a:ext cx="5480232" cy="3464420"/>
            <a:chOff x="5556736" y="1187966"/>
            <a:chExt cx="5480232" cy="346442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2F5A525-230A-4434-9FA9-13BF07401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3776" y="1668026"/>
              <a:ext cx="5403192" cy="298436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7DC1057-1665-4DD8-867E-761C49A7822F}"/>
                </a:ext>
              </a:extLst>
            </p:cNvPr>
            <p:cNvSpPr txBox="1"/>
            <p:nvPr/>
          </p:nvSpPr>
          <p:spPr>
            <a:xfrm>
              <a:off x="5556736" y="1187966"/>
              <a:ext cx="23021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Sourcetree</a:t>
              </a:r>
              <a:r>
                <a:rPr lang="en-US" altLang="ko-KR" dirty="0"/>
                <a:t> </a:t>
              </a:r>
              <a:r>
                <a:rPr lang="ko-KR" altLang="en-US" dirty="0"/>
                <a:t>구동확인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54212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8C597D-8E6F-487D-AA58-D2B73BC6B666}"/>
              </a:ext>
            </a:extLst>
          </p:cNvPr>
          <p:cNvSpPr txBox="1"/>
          <p:nvPr/>
        </p:nvSpPr>
        <p:spPr>
          <a:xfrm>
            <a:off x="1735671" y="2875002"/>
            <a:ext cx="872065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혼자서 </a:t>
            </a:r>
            <a:r>
              <a:rPr lang="en-US" altLang="ko-KR" sz="6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Git</a:t>
            </a:r>
            <a:r>
              <a:rPr lang="en-US" altLang="ko-KR" sz="6600" b="1" dirty="0">
                <a:solidFill>
                  <a:schemeClr val="bg1"/>
                </a:solidFill>
              </a:rPr>
              <a:t> </a:t>
            </a:r>
            <a:r>
              <a:rPr lang="ko-KR" altLang="en-US" sz="6600" b="1" dirty="0">
                <a:solidFill>
                  <a:schemeClr val="bg1"/>
                </a:solidFill>
              </a:rPr>
              <a:t>작업해보기</a:t>
            </a:r>
            <a:endParaRPr lang="en-US" altLang="ko-KR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132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B228E8-5FA3-46D4-AB0C-4D203F65F442}"/>
              </a:ext>
            </a:extLst>
          </p:cNvPr>
          <p:cNvSpPr txBox="1"/>
          <p:nvPr/>
        </p:nvSpPr>
        <p:spPr>
          <a:xfrm>
            <a:off x="914400" y="417095"/>
            <a:ext cx="381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</a:t>
            </a:r>
            <a:r>
              <a:rPr lang="ko-KR" altLang="en-US" b="1" spc="300" dirty="0">
                <a:solidFill>
                  <a:schemeClr val="accent2"/>
                </a:solidFill>
              </a:rPr>
              <a:t>저장소</a:t>
            </a:r>
            <a:r>
              <a:rPr lang="ko-KR" altLang="en-US" b="1" spc="300" dirty="0"/>
              <a:t>는 어떻게 만들죠 </a:t>
            </a:r>
            <a:r>
              <a:rPr lang="en-US" altLang="ko-KR" b="1" spc="300" dirty="0"/>
              <a:t>?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C7EE72-17A0-403B-93CD-8119F2084B66}"/>
              </a:ext>
            </a:extLst>
          </p:cNvPr>
          <p:cNvSpPr txBox="1"/>
          <p:nvPr/>
        </p:nvSpPr>
        <p:spPr>
          <a:xfrm>
            <a:off x="914400" y="1114292"/>
            <a:ext cx="4474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STS</a:t>
            </a:r>
            <a:r>
              <a:rPr lang="ko-KR" altLang="en-US" sz="1400" dirty="0"/>
              <a:t>를 실행해서 </a:t>
            </a:r>
            <a:r>
              <a:rPr lang="en-US" altLang="ko-KR" sz="1400" dirty="0"/>
              <a:t>Git</a:t>
            </a:r>
            <a:r>
              <a:rPr lang="ko-KR" altLang="en-US" sz="1400" dirty="0"/>
              <a:t>을 사용할 프로젝트를 생성합니다</a:t>
            </a:r>
            <a:r>
              <a:rPr lang="en-US" altLang="ko-KR" sz="1400" dirty="0"/>
              <a:t>.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67089DE1-B654-48E1-8695-F7CAB52B1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63" y="2297283"/>
            <a:ext cx="3256547" cy="42662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D0533F-CD7A-4C27-9DC9-E8FD1FD8D84B}"/>
              </a:ext>
            </a:extLst>
          </p:cNvPr>
          <p:cNvSpPr txBox="1"/>
          <p:nvPr/>
        </p:nvSpPr>
        <p:spPr>
          <a:xfrm>
            <a:off x="5987954" y="1532640"/>
            <a:ext cx="3856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SourceTree</a:t>
            </a:r>
            <a:r>
              <a:rPr lang="ko-KR" altLang="en-US" sz="1400" dirty="0"/>
              <a:t>를 실행 해서 </a:t>
            </a:r>
            <a:r>
              <a:rPr lang="en-US" altLang="ko-KR" sz="1400" dirty="0"/>
              <a:t>Create</a:t>
            </a:r>
            <a:r>
              <a:rPr lang="ko-KR" altLang="en-US" sz="1400" dirty="0"/>
              <a:t>를 선택합니다</a:t>
            </a:r>
            <a:r>
              <a:rPr lang="en-US" altLang="ko-KR" sz="14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3DE923-36AB-4CE5-BF2D-1B73CB4FB05A}"/>
              </a:ext>
            </a:extLst>
          </p:cNvPr>
          <p:cNvSpPr txBox="1"/>
          <p:nvPr/>
        </p:nvSpPr>
        <p:spPr>
          <a:xfrm>
            <a:off x="5987954" y="1886553"/>
            <a:ext cx="5814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탐색 버튼을 눌러서 생성한 프로젝트 폴더를 선택 후 생성을 누릅니다</a:t>
            </a:r>
            <a:r>
              <a:rPr lang="en-US" altLang="ko-KR" sz="1400" dirty="0"/>
              <a:t>.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7D41C74-34D5-4D0D-B2F5-461875163EC8}"/>
              </a:ext>
            </a:extLst>
          </p:cNvPr>
          <p:cNvGrpSpPr/>
          <p:nvPr/>
        </p:nvGrpSpPr>
        <p:grpSpPr>
          <a:xfrm>
            <a:off x="6096000" y="2395717"/>
            <a:ext cx="5337367" cy="4031496"/>
            <a:chOff x="5645376" y="2395717"/>
            <a:chExt cx="5337367" cy="4031496"/>
          </a:xfrm>
        </p:grpSpPr>
        <p:pic>
          <p:nvPicPr>
            <p:cNvPr id="12" name="그림 11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FAAF966B-1506-4448-8D88-706E657AA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5376" y="2395717"/>
              <a:ext cx="5337367" cy="403149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A03DDB7-29DB-48BD-87ED-CC5D325D0A88}"/>
                </a:ext>
              </a:extLst>
            </p:cNvPr>
            <p:cNvSpPr/>
            <p:nvPr/>
          </p:nvSpPr>
          <p:spPr>
            <a:xfrm>
              <a:off x="8314059" y="2829730"/>
              <a:ext cx="527633" cy="474944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6792244-CBEF-4281-9BA5-D49CA151DDB2}"/>
                </a:ext>
              </a:extLst>
            </p:cNvPr>
            <p:cNvSpPr/>
            <p:nvPr/>
          </p:nvSpPr>
          <p:spPr>
            <a:xfrm>
              <a:off x="9843589" y="4109264"/>
              <a:ext cx="872538" cy="510861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780CC50-E1F6-4CDB-B40C-5E0531AC628A}"/>
                </a:ext>
              </a:extLst>
            </p:cNvPr>
            <p:cNvSpPr/>
            <p:nvPr/>
          </p:nvSpPr>
          <p:spPr>
            <a:xfrm>
              <a:off x="5987954" y="5596994"/>
              <a:ext cx="894109" cy="474944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E3A08D5-72CA-4EBE-9AD1-DCE68C71C842}"/>
              </a:ext>
            </a:extLst>
          </p:cNvPr>
          <p:cNvSpPr txBox="1"/>
          <p:nvPr/>
        </p:nvSpPr>
        <p:spPr>
          <a:xfrm>
            <a:off x="914400" y="1442157"/>
            <a:ext cx="4908716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생성한 프로젝트를 </a:t>
            </a:r>
            <a:r>
              <a:rPr lang="en-US" altLang="ko-KR" sz="1400" dirty="0"/>
              <a:t>Git</a:t>
            </a:r>
            <a:r>
              <a:rPr lang="ko-KR" altLang="en-US" sz="1400" dirty="0"/>
              <a:t>이 관리하도록 만들어 봅시다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시간여행이 되는 평행우주를 만드는 것이라고 보면 됩니다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496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0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902E18-B134-4811-BE76-8894CC2AC07F}"/>
              </a:ext>
            </a:extLst>
          </p:cNvPr>
          <p:cNvSpPr txBox="1"/>
          <p:nvPr/>
        </p:nvSpPr>
        <p:spPr>
          <a:xfrm>
            <a:off x="914400" y="417095"/>
            <a:ext cx="381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</a:t>
            </a:r>
            <a:r>
              <a:rPr lang="ko-KR" altLang="en-US" b="1" spc="300" dirty="0">
                <a:solidFill>
                  <a:schemeClr val="accent2"/>
                </a:solidFill>
              </a:rPr>
              <a:t>저장소</a:t>
            </a:r>
            <a:r>
              <a:rPr lang="ko-KR" altLang="en-US" b="1" spc="300" dirty="0"/>
              <a:t>는 어떻게 만들죠 </a:t>
            </a:r>
            <a:r>
              <a:rPr lang="en-US" altLang="ko-KR" b="1" spc="300" dirty="0"/>
              <a:t>?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969A73-1742-4D6A-84F8-E9D4265F162C}"/>
              </a:ext>
            </a:extLst>
          </p:cNvPr>
          <p:cNvSpPr txBox="1"/>
          <p:nvPr/>
        </p:nvSpPr>
        <p:spPr>
          <a:xfrm>
            <a:off x="914400" y="1114292"/>
            <a:ext cx="6115777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프로젝트를 생성한 폴더에 보면 </a:t>
            </a:r>
            <a:r>
              <a:rPr lang="en-US" altLang="ko-KR" sz="1400" dirty="0"/>
              <a:t>.git </a:t>
            </a:r>
            <a:r>
              <a:rPr lang="ko-KR" altLang="en-US" sz="1400" dirty="0"/>
              <a:t>폴더</a:t>
            </a:r>
            <a:r>
              <a:rPr lang="en-US" altLang="ko-KR" sz="1400" dirty="0"/>
              <a:t>(</a:t>
            </a:r>
            <a:r>
              <a:rPr lang="ko-KR" altLang="en-US" sz="1400" dirty="0"/>
              <a:t>숨김 폴더</a:t>
            </a:r>
            <a:r>
              <a:rPr lang="en-US" altLang="ko-KR" sz="1400" dirty="0"/>
              <a:t>)</a:t>
            </a:r>
            <a:r>
              <a:rPr lang="ko-KR" altLang="en-US" sz="1400" dirty="0"/>
              <a:t>가 생성되어 있습니다</a:t>
            </a:r>
            <a:r>
              <a:rPr lang="en-US" altLang="ko-KR" sz="14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442F0A-021B-4193-836D-BC64C1C216A5}"/>
              </a:ext>
            </a:extLst>
          </p:cNvPr>
          <p:cNvSpPr txBox="1"/>
          <p:nvPr/>
        </p:nvSpPr>
        <p:spPr>
          <a:xfrm>
            <a:off x="914400" y="1488177"/>
            <a:ext cx="3167855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이 폴더에 시공간이 저장되는 겁니다</a:t>
            </a:r>
            <a:r>
              <a:rPr lang="en-US" altLang="ko-KR" sz="14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E5296B-2F68-47DA-B6AE-8966742CD233}"/>
              </a:ext>
            </a:extLst>
          </p:cNvPr>
          <p:cNvSpPr txBox="1"/>
          <p:nvPr/>
        </p:nvSpPr>
        <p:spPr>
          <a:xfrm>
            <a:off x="914399" y="5743708"/>
            <a:ext cx="5235729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이제 프로젝트의 지금 이 상태를 타임캡슐에 묻어둬야 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그래야 미래에서 언제든지 이 순간으로 돌아올 수 있습니다</a:t>
            </a:r>
            <a:r>
              <a:rPr lang="en-US" altLang="ko-KR" sz="1400" dirty="0"/>
              <a:t>.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6035DC6-CE50-4449-9593-CC2F0D7F6BEC}"/>
              </a:ext>
            </a:extLst>
          </p:cNvPr>
          <p:cNvGrpSpPr/>
          <p:nvPr/>
        </p:nvGrpSpPr>
        <p:grpSpPr>
          <a:xfrm>
            <a:off x="992037" y="1995315"/>
            <a:ext cx="5975623" cy="3476472"/>
            <a:chOff x="992037" y="1995315"/>
            <a:chExt cx="5975623" cy="3476472"/>
          </a:xfrm>
        </p:grpSpPr>
        <p:pic>
          <p:nvPicPr>
            <p:cNvPr id="6" name="그림 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95122D7B-D993-4293-8BAA-48BFF556D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2037" y="1995315"/>
              <a:ext cx="5975623" cy="347647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33832D9-2C7B-4864-88A8-412E94FA04F4}"/>
                </a:ext>
              </a:extLst>
            </p:cNvPr>
            <p:cNvSpPr/>
            <p:nvPr/>
          </p:nvSpPr>
          <p:spPr>
            <a:xfrm>
              <a:off x="2590800" y="2825280"/>
              <a:ext cx="385011" cy="262826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98176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955E75-F3DE-4300-AE20-FA8662B1B87F}"/>
              </a:ext>
            </a:extLst>
          </p:cNvPr>
          <p:cNvSpPr txBox="1"/>
          <p:nvPr/>
        </p:nvSpPr>
        <p:spPr>
          <a:xfrm>
            <a:off x="914400" y="417095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</a:t>
            </a:r>
            <a:r>
              <a:rPr lang="ko-KR" altLang="en-US" b="1" spc="300" dirty="0"/>
              <a:t>의 현재 시점을 저장하기 </a:t>
            </a:r>
            <a:r>
              <a:rPr lang="en-US" altLang="ko-KR" b="1" spc="300" dirty="0"/>
              <a:t>!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4DFDB3-60BB-4BFA-A8CE-A41CCEE0550C}"/>
              </a:ext>
            </a:extLst>
          </p:cNvPr>
          <p:cNvSpPr txBox="1"/>
          <p:nvPr/>
        </p:nvSpPr>
        <p:spPr>
          <a:xfrm>
            <a:off x="914401" y="991619"/>
            <a:ext cx="3876382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타임캡슐을 묻으려면 먼저 타임캡슐에 담아야 합니다</a:t>
            </a:r>
            <a:r>
              <a:rPr lang="en-US" altLang="ko-KR" sz="12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48FDBB-E569-411B-97EE-4FF75F25A147}"/>
              </a:ext>
            </a:extLst>
          </p:cNvPr>
          <p:cNvSpPr txBox="1"/>
          <p:nvPr/>
        </p:nvSpPr>
        <p:spPr>
          <a:xfrm>
            <a:off x="914401" y="1365504"/>
            <a:ext cx="5574411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SourceTree</a:t>
            </a:r>
            <a:r>
              <a:rPr lang="ko-KR" altLang="en-US" sz="1200" dirty="0"/>
              <a:t>를 보면 바로 타임캡슐에 담을 수 있는 파일을 확인 할 수 있습니다</a:t>
            </a:r>
            <a:r>
              <a:rPr lang="en-US" altLang="ko-KR" sz="1200" dirty="0"/>
              <a:t>.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9247F1D-7243-49F5-9EB0-7425503BF267}"/>
              </a:ext>
            </a:extLst>
          </p:cNvPr>
          <p:cNvGrpSpPr/>
          <p:nvPr/>
        </p:nvGrpSpPr>
        <p:grpSpPr>
          <a:xfrm>
            <a:off x="914400" y="2495312"/>
            <a:ext cx="4836695" cy="3997730"/>
            <a:chOff x="914400" y="2202544"/>
            <a:chExt cx="5292461" cy="4238361"/>
          </a:xfrm>
        </p:grpSpPr>
        <p:pic>
          <p:nvPicPr>
            <p:cNvPr id="6" name="그림 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E22303E1-BB3D-4514-B1D0-BD555E99B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" y="2202544"/>
              <a:ext cx="5292461" cy="423836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DB3729A-27C2-40A7-A05A-84371BFAB871}"/>
                </a:ext>
              </a:extLst>
            </p:cNvPr>
            <p:cNvSpPr/>
            <p:nvPr/>
          </p:nvSpPr>
          <p:spPr>
            <a:xfrm>
              <a:off x="2059083" y="4506130"/>
              <a:ext cx="1943422" cy="1237578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3466A31-0BA3-4C9B-B35B-CF0BBDA16B2B}"/>
                </a:ext>
              </a:extLst>
            </p:cNvPr>
            <p:cNvSpPr/>
            <p:nvPr/>
          </p:nvSpPr>
          <p:spPr>
            <a:xfrm>
              <a:off x="4510882" y="4506130"/>
              <a:ext cx="339211" cy="1237578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739E4F3-B239-404E-999B-EB8227EE47D9}"/>
              </a:ext>
            </a:extLst>
          </p:cNvPr>
          <p:cNvSpPr txBox="1"/>
          <p:nvPr/>
        </p:nvSpPr>
        <p:spPr>
          <a:xfrm>
            <a:off x="914400" y="1714102"/>
            <a:ext cx="7064755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오른쪽에 있는 </a:t>
            </a:r>
            <a:r>
              <a:rPr lang="en-US" altLang="ko-KR" sz="1200" dirty="0"/>
              <a:t>+ </a:t>
            </a:r>
            <a:r>
              <a:rPr lang="ko-KR" altLang="en-US" sz="1200" dirty="0"/>
              <a:t>버튼을 누르거나 </a:t>
            </a:r>
            <a:r>
              <a:rPr lang="en-US" altLang="ko-KR" sz="1200" dirty="0"/>
              <a:t>`</a:t>
            </a:r>
            <a:r>
              <a:rPr lang="ko-KR" altLang="en-US" sz="1200" dirty="0"/>
              <a:t>모두 스테이지에 올리기</a:t>
            </a:r>
            <a:r>
              <a:rPr lang="en-US" altLang="ko-KR" sz="1200" dirty="0"/>
              <a:t>`</a:t>
            </a:r>
            <a:r>
              <a:rPr lang="ko-KR" altLang="en-US" sz="1200" dirty="0"/>
              <a:t>를 눌러서 타임캡슐에 담을 수 있습니다</a:t>
            </a:r>
            <a:r>
              <a:rPr lang="en-US" altLang="ko-KR" sz="1200" dirty="0"/>
              <a:t>.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A4FF21D-348D-4E64-A03A-D5C5199E4480}"/>
              </a:ext>
            </a:extLst>
          </p:cNvPr>
          <p:cNvGrpSpPr/>
          <p:nvPr/>
        </p:nvGrpSpPr>
        <p:grpSpPr>
          <a:xfrm>
            <a:off x="6650256" y="2495312"/>
            <a:ext cx="4727160" cy="3997730"/>
            <a:chOff x="6650256" y="2495312"/>
            <a:chExt cx="4727160" cy="3997730"/>
          </a:xfrm>
        </p:grpSpPr>
        <p:pic>
          <p:nvPicPr>
            <p:cNvPr id="12" name="그림 11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550DBF84-776D-402F-859F-457D0F262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0256" y="2495312"/>
              <a:ext cx="4727160" cy="399773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6AF6A10-483F-4BB1-9D1D-6E67D63D2728}"/>
                </a:ext>
              </a:extLst>
            </p:cNvPr>
            <p:cNvSpPr/>
            <p:nvPr/>
          </p:nvSpPr>
          <p:spPr>
            <a:xfrm>
              <a:off x="7767748" y="3429000"/>
              <a:ext cx="2547325" cy="1167315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54EF6BF-01A9-4DF5-83B2-3C4560E99F1E}"/>
              </a:ext>
            </a:extLst>
          </p:cNvPr>
          <p:cNvSpPr txBox="1"/>
          <p:nvPr/>
        </p:nvSpPr>
        <p:spPr>
          <a:xfrm>
            <a:off x="914400" y="2042049"/>
            <a:ext cx="4472699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캡슐 안으로 </a:t>
            </a:r>
            <a:r>
              <a:rPr lang="en-US" altLang="ko-KR" sz="1200" dirty="0"/>
              <a:t>add </a:t>
            </a:r>
            <a:r>
              <a:rPr lang="ko-KR" altLang="en-US" sz="1200" dirty="0"/>
              <a:t>하는 것을 </a:t>
            </a:r>
            <a:r>
              <a:rPr lang="en-US" altLang="ko-KR" sz="1200" dirty="0"/>
              <a:t>Git</a:t>
            </a:r>
            <a:r>
              <a:rPr lang="ko-KR" altLang="en-US" sz="1200" dirty="0"/>
              <a:t> 용어로 </a:t>
            </a:r>
            <a:r>
              <a:rPr lang="en-US" altLang="ko-KR" sz="1200" dirty="0"/>
              <a:t>stage</a:t>
            </a:r>
            <a:r>
              <a:rPr lang="ko-KR" altLang="en-US" sz="1200" dirty="0"/>
              <a:t>한다 라고 합니다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8008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0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29F4FB-EF13-420D-8D6F-13DF3D3A579F}"/>
              </a:ext>
            </a:extLst>
          </p:cNvPr>
          <p:cNvSpPr txBox="1"/>
          <p:nvPr/>
        </p:nvSpPr>
        <p:spPr>
          <a:xfrm>
            <a:off x="914400" y="417095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</a:t>
            </a:r>
            <a:r>
              <a:rPr lang="ko-KR" altLang="en-US" b="1" spc="300" dirty="0"/>
              <a:t>의 현재 시점을 저장하기 </a:t>
            </a:r>
            <a:r>
              <a:rPr lang="en-US" altLang="ko-KR" b="1" spc="300" dirty="0"/>
              <a:t>!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A7452A-8DCC-47B4-A406-A08198C1BF8D}"/>
              </a:ext>
            </a:extLst>
          </p:cNvPr>
          <p:cNvSpPr txBox="1"/>
          <p:nvPr/>
        </p:nvSpPr>
        <p:spPr>
          <a:xfrm>
            <a:off x="914401" y="991619"/>
            <a:ext cx="6141425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타임캡슐을 묻을 때 설명이 적힌 깃발을 표시 해야 엉뚱한 곳에서 캡슐을 찾지 않겠죠</a:t>
            </a:r>
            <a:r>
              <a:rPr lang="en-US" altLang="ko-KR" sz="1200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FE823-97C3-492C-9B7C-B22C00118F44}"/>
              </a:ext>
            </a:extLst>
          </p:cNvPr>
          <p:cNvSpPr txBox="1"/>
          <p:nvPr/>
        </p:nvSpPr>
        <p:spPr>
          <a:xfrm>
            <a:off x="914400" y="1304396"/>
            <a:ext cx="7144905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SourceTree</a:t>
            </a:r>
            <a:r>
              <a:rPr lang="ko-KR" altLang="en-US" sz="1200" dirty="0"/>
              <a:t>의 하단에 </a:t>
            </a:r>
            <a:r>
              <a:rPr lang="en-US" altLang="ko-KR" sz="1200" dirty="0"/>
              <a:t>Comment</a:t>
            </a:r>
            <a:r>
              <a:rPr lang="ko-KR" altLang="en-US" sz="1200" dirty="0"/>
              <a:t>를 적는 부분에 </a:t>
            </a:r>
            <a:r>
              <a:rPr lang="en-US" altLang="ko-KR" sz="1200" dirty="0"/>
              <a:t>“First Commit“ </a:t>
            </a:r>
            <a:r>
              <a:rPr lang="ko-KR" altLang="en-US" sz="1200" dirty="0"/>
              <a:t>이라고 적고 </a:t>
            </a:r>
            <a:r>
              <a:rPr lang="en-US" altLang="ko-KR" sz="1200" dirty="0"/>
              <a:t>“</a:t>
            </a:r>
            <a:r>
              <a:rPr lang="ko-KR" altLang="en-US" sz="1200" dirty="0" err="1"/>
              <a:t>커밋</a:t>
            </a:r>
            <a:r>
              <a:rPr lang="en-US" altLang="ko-KR" sz="1200" dirty="0"/>
              <a:t>” </a:t>
            </a:r>
            <a:r>
              <a:rPr lang="ko-KR" altLang="en-US" sz="1200" dirty="0"/>
              <a:t>버튼을 눌러봅니다</a:t>
            </a:r>
            <a:r>
              <a:rPr lang="en-US" altLang="ko-KR" sz="1200" dirty="0"/>
              <a:t>.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005E840-D275-476E-B157-FC3939C0E38F}"/>
              </a:ext>
            </a:extLst>
          </p:cNvPr>
          <p:cNvGrpSpPr/>
          <p:nvPr/>
        </p:nvGrpSpPr>
        <p:grpSpPr>
          <a:xfrm>
            <a:off x="1020897" y="2069442"/>
            <a:ext cx="4243845" cy="3057614"/>
            <a:chOff x="1020897" y="2284408"/>
            <a:chExt cx="4243845" cy="3057614"/>
          </a:xfrm>
        </p:grpSpPr>
        <p:pic>
          <p:nvPicPr>
            <p:cNvPr id="5" name="그림 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094F3845-071C-4D0E-B543-A395CB1E3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0897" y="2284408"/>
              <a:ext cx="4243845" cy="305761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8E12FC8-D8A3-49F6-83ED-58B13D3F8823}"/>
                </a:ext>
              </a:extLst>
            </p:cNvPr>
            <p:cNvSpPr/>
            <p:nvPr/>
          </p:nvSpPr>
          <p:spPr>
            <a:xfrm>
              <a:off x="2064780" y="4251020"/>
              <a:ext cx="1721157" cy="465360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0BBD34B-05A9-42C9-895D-14DB5794DDC6}"/>
                </a:ext>
              </a:extLst>
            </p:cNvPr>
            <p:cNvSpPr/>
            <p:nvPr/>
          </p:nvSpPr>
          <p:spPr>
            <a:xfrm>
              <a:off x="4850093" y="5109342"/>
              <a:ext cx="414649" cy="232680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2185238-BCDA-41C7-8951-2D4AAD6BEB4E}"/>
              </a:ext>
            </a:extLst>
          </p:cNvPr>
          <p:cNvSpPr txBox="1"/>
          <p:nvPr/>
        </p:nvSpPr>
        <p:spPr>
          <a:xfrm>
            <a:off x="5676922" y="1950790"/>
            <a:ext cx="2382383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첫 번째 타임캡슐이 묻혔습니다</a:t>
            </a:r>
            <a:r>
              <a:rPr lang="en-US" altLang="ko-KR" sz="1200" dirty="0"/>
              <a:t>.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379AD81-375F-43C7-A360-68CF9D89B3B3}"/>
              </a:ext>
            </a:extLst>
          </p:cNvPr>
          <p:cNvGrpSpPr/>
          <p:nvPr/>
        </p:nvGrpSpPr>
        <p:grpSpPr>
          <a:xfrm>
            <a:off x="5991726" y="2759242"/>
            <a:ext cx="4548541" cy="2012602"/>
            <a:chOff x="5991726" y="2759242"/>
            <a:chExt cx="4548541" cy="201260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4A32C7A-3D7D-4984-908A-3B3905492210}"/>
                </a:ext>
              </a:extLst>
            </p:cNvPr>
            <p:cNvSpPr/>
            <p:nvPr/>
          </p:nvSpPr>
          <p:spPr>
            <a:xfrm>
              <a:off x="5991726" y="3650370"/>
              <a:ext cx="3064042" cy="1121474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D365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541E16-F72A-491E-8D1C-796ED995E747}"/>
                </a:ext>
              </a:extLst>
            </p:cNvPr>
            <p:cNvSpPr txBox="1"/>
            <p:nvPr/>
          </p:nvSpPr>
          <p:spPr>
            <a:xfrm>
              <a:off x="7381913" y="2759242"/>
              <a:ext cx="24096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i="1" spc="300" dirty="0">
                  <a:solidFill>
                    <a:schemeClr val="accent1"/>
                  </a:solidFill>
                </a:rPr>
                <a:t>현재 진행상황</a:t>
              </a:r>
            </a:p>
          </p:txBody>
        </p:sp>
        <p:sp>
          <p:nvSpPr>
            <p:cNvPr id="12" name="원통형 11">
              <a:extLst>
                <a:ext uri="{FF2B5EF4-FFF2-40B4-BE49-F238E27FC236}">
                  <a16:creationId xmlns:a16="http://schemas.microsoft.com/office/drawing/2014/main" id="{4DD55014-694E-46A2-9419-D3FB578FA42F}"/>
                </a:ext>
              </a:extLst>
            </p:cNvPr>
            <p:cNvSpPr/>
            <p:nvPr/>
          </p:nvSpPr>
          <p:spPr>
            <a:xfrm>
              <a:off x="6096000" y="3749842"/>
              <a:ext cx="633663" cy="892813"/>
            </a:xfrm>
            <a:prstGeom prst="can">
              <a:avLst>
                <a:gd name="adj" fmla="val 5031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설명선: 선 12">
              <a:extLst>
                <a:ext uri="{FF2B5EF4-FFF2-40B4-BE49-F238E27FC236}">
                  <a16:creationId xmlns:a16="http://schemas.microsoft.com/office/drawing/2014/main" id="{E37F80EE-B580-4FE8-9C0A-3C83133BC4F3}"/>
                </a:ext>
              </a:extLst>
            </p:cNvPr>
            <p:cNvSpPr/>
            <p:nvPr/>
          </p:nvSpPr>
          <p:spPr>
            <a:xfrm>
              <a:off x="6938902" y="4029439"/>
              <a:ext cx="1991074" cy="333617"/>
            </a:xfrm>
            <a:prstGeom prst="borderCallout1">
              <a:avLst>
                <a:gd name="adj1" fmla="val 45198"/>
                <a:gd name="adj2" fmla="val -364"/>
                <a:gd name="adj3" fmla="val 45180"/>
                <a:gd name="adj4" fmla="val -1044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First </a:t>
              </a:r>
              <a:r>
                <a:rPr lang="en-US" altLang="ko-KR" sz="1400" b="1" dirty="0"/>
                <a:t>Commit</a:t>
              </a:r>
              <a:endParaRPr lang="ko-KR" altLang="en-US" b="1" dirty="0"/>
            </a:p>
          </p:txBody>
        </p:sp>
        <p:pic>
          <p:nvPicPr>
            <p:cNvPr id="15" name="그래픽 14" descr="열린 폴더">
              <a:extLst>
                <a:ext uri="{FF2B5EF4-FFF2-40B4-BE49-F238E27FC236}">
                  <a16:creationId xmlns:a16="http://schemas.microsoft.com/office/drawing/2014/main" id="{F8BE0227-E257-4D22-8D12-3B79C8C85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467387" y="3650370"/>
              <a:ext cx="914400" cy="914400"/>
            </a:xfrm>
            <a:prstGeom prst="rect">
              <a:avLst/>
            </a:prstGeom>
          </p:spPr>
        </p:pic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BF68815-1834-4D40-A1D6-A12934C70316}"/>
                </a:ext>
              </a:extLst>
            </p:cNvPr>
            <p:cNvSpPr/>
            <p:nvPr/>
          </p:nvSpPr>
          <p:spPr>
            <a:xfrm>
              <a:off x="9924587" y="4196247"/>
              <a:ext cx="457200" cy="23137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추가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B8AFC2A-C6DB-4D8A-B624-069AF785E347}"/>
                </a:ext>
              </a:extLst>
            </p:cNvPr>
            <p:cNvSpPr txBox="1"/>
            <p:nvPr/>
          </p:nvSpPr>
          <p:spPr>
            <a:xfrm>
              <a:off x="9308906" y="4494845"/>
              <a:ext cx="12313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Legacy Project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5089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F1AC06-378B-464E-97E6-C15637D938EE}"/>
              </a:ext>
            </a:extLst>
          </p:cNvPr>
          <p:cNvSpPr txBox="1"/>
          <p:nvPr/>
        </p:nvSpPr>
        <p:spPr>
          <a:xfrm>
            <a:off x="914400" y="417095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</a:t>
            </a:r>
            <a:r>
              <a:rPr lang="ko-KR" altLang="en-US" b="1" spc="300" dirty="0"/>
              <a:t>의 현재 시점을 저장하기 </a:t>
            </a:r>
            <a:r>
              <a:rPr lang="en-US" altLang="ko-KR" b="1" spc="300" dirty="0"/>
              <a:t>!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ECB3BA-2569-4B5B-BB6D-5849AEF4F637}"/>
              </a:ext>
            </a:extLst>
          </p:cNvPr>
          <p:cNvSpPr txBox="1"/>
          <p:nvPr/>
        </p:nvSpPr>
        <p:spPr>
          <a:xfrm>
            <a:off x="914401" y="991619"/>
            <a:ext cx="3469219" cy="610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파일을 추가해서 다시 한번 묻어 보도록 합시다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STS</a:t>
            </a:r>
            <a:r>
              <a:rPr lang="ko-KR" altLang="en-US" sz="1200" dirty="0"/>
              <a:t>에서 </a:t>
            </a:r>
            <a:r>
              <a:rPr lang="en-US" altLang="ko-KR" sz="1200" dirty="0"/>
              <a:t>“</a:t>
            </a:r>
            <a:r>
              <a:rPr lang="en-US" altLang="ko-KR" sz="1200" dirty="0" err="1"/>
              <a:t>login.jsp</a:t>
            </a:r>
            <a:r>
              <a:rPr lang="en-US" altLang="ko-KR" sz="1200" dirty="0"/>
              <a:t>” </a:t>
            </a:r>
            <a:r>
              <a:rPr lang="ko-KR" altLang="en-US" sz="1200" dirty="0"/>
              <a:t>파일을 생성합니다</a:t>
            </a:r>
            <a:r>
              <a:rPr lang="en-US" altLang="ko-KR" sz="1200" dirty="0"/>
              <a:t>.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11F933F-FB5D-484A-A521-BA6E1BD96547}"/>
              </a:ext>
            </a:extLst>
          </p:cNvPr>
          <p:cNvGrpSpPr/>
          <p:nvPr/>
        </p:nvGrpSpPr>
        <p:grpSpPr>
          <a:xfrm>
            <a:off x="914400" y="3200273"/>
            <a:ext cx="4388081" cy="3352547"/>
            <a:chOff x="763641" y="3200273"/>
            <a:chExt cx="4388081" cy="3352547"/>
          </a:xfrm>
        </p:grpSpPr>
        <p:pic>
          <p:nvPicPr>
            <p:cNvPr id="9" name="그림 8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4354DF32-4A60-4F4B-9155-EA84034CD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641" y="3200273"/>
              <a:ext cx="4388081" cy="33525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71E59D5-EDE3-47A2-B511-F168B2CBC501}"/>
                </a:ext>
              </a:extLst>
            </p:cNvPr>
            <p:cNvSpPr/>
            <p:nvPr/>
          </p:nvSpPr>
          <p:spPr>
            <a:xfrm>
              <a:off x="1724526" y="4884821"/>
              <a:ext cx="1788695" cy="344905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F431C46-F307-4573-BF0F-1CD4055516C5}"/>
                </a:ext>
              </a:extLst>
            </p:cNvPr>
            <p:cNvSpPr/>
            <p:nvPr/>
          </p:nvSpPr>
          <p:spPr>
            <a:xfrm>
              <a:off x="3716092" y="4884821"/>
              <a:ext cx="239415" cy="344905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25B34CB-2D40-4273-A2EF-16888FDE32C7}"/>
              </a:ext>
            </a:extLst>
          </p:cNvPr>
          <p:cNvSpPr txBox="1"/>
          <p:nvPr/>
        </p:nvSpPr>
        <p:spPr>
          <a:xfrm>
            <a:off x="5053264" y="1482437"/>
            <a:ext cx="5069465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SourceTree</a:t>
            </a:r>
            <a:r>
              <a:rPr lang="ko-KR" altLang="en-US" sz="1200" dirty="0"/>
              <a:t>로 가보면 새롭게 묻을 수 있는 파일이 생겼다고 보여줍니다</a:t>
            </a:r>
            <a:r>
              <a:rPr lang="en-US" altLang="ko-KR" sz="1200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29BC83-5579-43D1-8953-0C4E81CA0DA9}"/>
              </a:ext>
            </a:extLst>
          </p:cNvPr>
          <p:cNvSpPr txBox="1"/>
          <p:nvPr/>
        </p:nvSpPr>
        <p:spPr>
          <a:xfrm>
            <a:off x="5053264" y="1816054"/>
            <a:ext cx="6176434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+ </a:t>
            </a:r>
            <a:r>
              <a:rPr lang="ko-KR" altLang="en-US" sz="1200" dirty="0"/>
              <a:t>버튼을 눌러서 다시 캡슐에 담고 </a:t>
            </a:r>
            <a:r>
              <a:rPr lang="en-US" altLang="ko-KR" sz="1200" dirty="0"/>
              <a:t>“Add </a:t>
            </a:r>
            <a:r>
              <a:rPr lang="en-US" altLang="ko-KR" sz="1200" dirty="0" err="1"/>
              <a:t>login.jsp</a:t>
            </a:r>
            <a:r>
              <a:rPr lang="en-US" altLang="ko-KR" sz="1200" dirty="0"/>
              <a:t>” </a:t>
            </a:r>
            <a:r>
              <a:rPr lang="ko-KR" altLang="en-US" sz="1200" dirty="0"/>
              <a:t>코멘트 남기고 </a:t>
            </a:r>
            <a:r>
              <a:rPr lang="en-US" altLang="ko-KR" sz="1200" dirty="0"/>
              <a:t>“</a:t>
            </a:r>
            <a:r>
              <a:rPr lang="ko-KR" altLang="en-US" sz="1200" dirty="0" err="1"/>
              <a:t>커밋</a:t>
            </a:r>
            <a:r>
              <a:rPr lang="en-US" altLang="ko-KR" sz="1200" dirty="0"/>
              <a:t>” </a:t>
            </a:r>
            <a:r>
              <a:rPr lang="ko-KR" altLang="en-US" sz="1200" dirty="0"/>
              <a:t>버튼 누릅니다</a:t>
            </a:r>
            <a:r>
              <a:rPr lang="en-US" altLang="ko-KR" sz="1200" dirty="0"/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8B5E93-4E9C-4FF9-847F-9087345EDA8B}"/>
              </a:ext>
            </a:extLst>
          </p:cNvPr>
          <p:cNvSpPr txBox="1"/>
          <p:nvPr/>
        </p:nvSpPr>
        <p:spPr>
          <a:xfrm>
            <a:off x="5053264" y="2149671"/>
            <a:ext cx="2228495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자 새로운 캡슐이 묻혔습니다</a:t>
            </a:r>
            <a:r>
              <a:rPr lang="en-US" altLang="ko-KR" sz="1200" dirty="0"/>
              <a:t>.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B7C22EF-92D0-48EF-8B7E-65306A940A8E}"/>
              </a:ext>
            </a:extLst>
          </p:cNvPr>
          <p:cNvGrpSpPr/>
          <p:nvPr/>
        </p:nvGrpSpPr>
        <p:grpSpPr>
          <a:xfrm>
            <a:off x="1115271" y="1796992"/>
            <a:ext cx="1533739" cy="933580"/>
            <a:chOff x="962302" y="1816054"/>
            <a:chExt cx="1533739" cy="933580"/>
          </a:xfrm>
        </p:grpSpPr>
        <p:pic>
          <p:nvPicPr>
            <p:cNvPr id="22" name="그림 21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1F5D6FF1-4D4C-43AB-8893-FA5721582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302" y="1816054"/>
              <a:ext cx="1533739" cy="93358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A359DE8-0A7D-4DFC-B486-6989ABE8569A}"/>
                </a:ext>
              </a:extLst>
            </p:cNvPr>
            <p:cNvSpPr/>
            <p:nvPr/>
          </p:nvSpPr>
          <p:spPr>
            <a:xfrm>
              <a:off x="1387642" y="2245895"/>
              <a:ext cx="818148" cy="312821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9DDCF13-FE7A-4F65-80BE-34D3AAC2AE43}"/>
              </a:ext>
            </a:extLst>
          </p:cNvPr>
          <p:cNvGrpSpPr/>
          <p:nvPr/>
        </p:nvGrpSpPr>
        <p:grpSpPr>
          <a:xfrm>
            <a:off x="6613196" y="3200274"/>
            <a:ext cx="4413527" cy="3380809"/>
            <a:chOff x="6613196" y="3200274"/>
            <a:chExt cx="4413527" cy="3380809"/>
          </a:xfrm>
        </p:grpSpPr>
        <p:pic>
          <p:nvPicPr>
            <p:cNvPr id="11" name="그림 1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8305435E-815D-4207-A4EF-7C04C2D59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3196" y="3200274"/>
              <a:ext cx="4388081" cy="335254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079CD4A-2F1E-463A-A2C6-BCAFC8F4C223}"/>
                </a:ext>
              </a:extLst>
            </p:cNvPr>
            <p:cNvSpPr/>
            <p:nvPr/>
          </p:nvSpPr>
          <p:spPr>
            <a:xfrm>
              <a:off x="7566197" y="4253131"/>
              <a:ext cx="2219487" cy="344905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025940A-0313-4A49-93E5-FA643E83B500}"/>
                </a:ext>
              </a:extLst>
            </p:cNvPr>
            <p:cNvSpPr/>
            <p:nvPr/>
          </p:nvSpPr>
          <p:spPr>
            <a:xfrm>
              <a:off x="7485987" y="5412969"/>
              <a:ext cx="2219487" cy="699073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C5DDD9C-B13D-4A27-A5CD-08C60817D1AA}"/>
                </a:ext>
              </a:extLst>
            </p:cNvPr>
            <p:cNvSpPr/>
            <p:nvPr/>
          </p:nvSpPr>
          <p:spPr>
            <a:xfrm>
              <a:off x="10347158" y="6247466"/>
              <a:ext cx="679565" cy="333617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8660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/>
      <p:bldP spid="19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2DA5667-C9CF-4FF2-AF5F-92C0EDE5E755}"/>
              </a:ext>
            </a:extLst>
          </p:cNvPr>
          <p:cNvGrpSpPr/>
          <p:nvPr/>
        </p:nvGrpSpPr>
        <p:grpSpPr>
          <a:xfrm>
            <a:off x="1721625" y="2851756"/>
            <a:ext cx="1722900" cy="1820779"/>
            <a:chOff x="1721625" y="2851756"/>
            <a:chExt cx="1722900" cy="1820779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6F70794D-FA9A-4483-9FF5-D34395B88E96}"/>
                </a:ext>
              </a:extLst>
            </p:cNvPr>
            <p:cNvGrpSpPr/>
            <p:nvPr/>
          </p:nvGrpSpPr>
          <p:grpSpPr>
            <a:xfrm>
              <a:off x="1721625" y="2851756"/>
              <a:ext cx="1716495" cy="1820779"/>
              <a:chOff x="1862180" y="3064959"/>
              <a:chExt cx="1716495" cy="1820779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832593E-75E9-4396-8CB4-A88278F23481}"/>
                  </a:ext>
                </a:extLst>
              </p:cNvPr>
              <p:cNvSpPr/>
              <p:nvPr/>
            </p:nvSpPr>
            <p:spPr>
              <a:xfrm>
                <a:off x="1862180" y="3064959"/>
                <a:ext cx="1716495" cy="1820779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A2839829-65F0-49E9-B641-E67CC0967F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62180" y="3369759"/>
                <a:ext cx="1716495" cy="0"/>
              </a:xfrm>
              <a:prstGeom prst="lin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7" name="그래픽 16" descr="닫기">
                <a:extLst>
                  <a:ext uri="{FF2B5EF4-FFF2-40B4-BE49-F238E27FC236}">
                    <a16:creationId xmlns:a16="http://schemas.microsoft.com/office/drawing/2014/main" id="{0C4012BD-E3A7-400D-8B7E-23DE33BBD2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81888" y="3099054"/>
                <a:ext cx="236610" cy="236610"/>
              </a:xfrm>
              <a:prstGeom prst="rect">
                <a:avLst/>
              </a:prstGeom>
            </p:spPr>
          </p:pic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CD35310E-B4FD-4B06-8A39-E4D4AE385DC2}"/>
                  </a:ext>
                </a:extLst>
              </p:cNvPr>
              <p:cNvSpPr/>
              <p:nvPr/>
            </p:nvSpPr>
            <p:spPr>
              <a:xfrm>
                <a:off x="2015872" y="3512211"/>
                <a:ext cx="192505" cy="192505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EF55250-7968-457C-AE07-700911B2FFB1}"/>
                  </a:ext>
                </a:extLst>
              </p:cNvPr>
              <p:cNvSpPr/>
              <p:nvPr/>
            </p:nvSpPr>
            <p:spPr>
              <a:xfrm>
                <a:off x="2015871" y="3824669"/>
                <a:ext cx="192505" cy="192505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619DAA52-5B7E-4D9D-A91E-579348F2A06D}"/>
                  </a:ext>
                </a:extLst>
              </p:cNvPr>
              <p:cNvSpPr/>
              <p:nvPr/>
            </p:nvSpPr>
            <p:spPr>
              <a:xfrm>
                <a:off x="3235066" y="3512211"/>
                <a:ext cx="192505" cy="192505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6514181F-0167-49D7-AEC3-3D7213EF5293}"/>
                  </a:ext>
                </a:extLst>
              </p:cNvPr>
              <p:cNvSpPr/>
              <p:nvPr/>
            </p:nvSpPr>
            <p:spPr>
              <a:xfrm>
                <a:off x="3235065" y="3824669"/>
                <a:ext cx="192505" cy="192505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ECD737E0-FC8D-4343-9D88-FF9CDEC514BF}"/>
                  </a:ext>
                </a:extLst>
              </p:cNvPr>
              <p:cNvSpPr/>
              <p:nvPr/>
            </p:nvSpPr>
            <p:spPr>
              <a:xfrm>
                <a:off x="3235064" y="4137127"/>
                <a:ext cx="192505" cy="192505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01679946-57DC-4877-BC06-D2BD7D474F35}"/>
                  </a:ext>
                </a:extLst>
              </p:cNvPr>
              <p:cNvSpPr/>
              <p:nvPr/>
            </p:nvSpPr>
            <p:spPr>
              <a:xfrm>
                <a:off x="2834011" y="3512211"/>
                <a:ext cx="192505" cy="19250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B6C57746-DBA3-4598-A140-15B8DDE8B8E5}"/>
                  </a:ext>
                </a:extLst>
              </p:cNvPr>
              <p:cNvSpPr/>
              <p:nvPr/>
            </p:nvSpPr>
            <p:spPr>
              <a:xfrm>
                <a:off x="2834010" y="3824669"/>
                <a:ext cx="192505" cy="19250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079A0142-30C1-467C-90FE-C295A32A51B9}"/>
                  </a:ext>
                </a:extLst>
              </p:cNvPr>
              <p:cNvSpPr/>
              <p:nvPr/>
            </p:nvSpPr>
            <p:spPr>
              <a:xfrm>
                <a:off x="2432946" y="3512211"/>
                <a:ext cx="192505" cy="192505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36D01B0-CCD4-4928-BD29-A6A28C65822C}"/>
                  </a:ext>
                </a:extLst>
              </p:cNvPr>
              <p:cNvSpPr/>
              <p:nvPr/>
            </p:nvSpPr>
            <p:spPr>
              <a:xfrm>
                <a:off x="2432945" y="3824669"/>
                <a:ext cx="192505" cy="192505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7F735BC7-2C1F-4D9F-8148-0428699A8A76}"/>
                  </a:ext>
                </a:extLst>
              </p:cNvPr>
              <p:cNvSpPr/>
              <p:nvPr/>
            </p:nvSpPr>
            <p:spPr>
              <a:xfrm>
                <a:off x="2432944" y="4137127"/>
                <a:ext cx="192505" cy="192505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E376DB9F-D315-42EE-8F0B-6BBE203E0727}"/>
                  </a:ext>
                </a:extLst>
              </p:cNvPr>
              <p:cNvSpPr/>
              <p:nvPr/>
            </p:nvSpPr>
            <p:spPr>
              <a:xfrm>
                <a:off x="2432943" y="4449585"/>
                <a:ext cx="192505" cy="192505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6" name="그래픽 55" descr="닫기">
                <a:extLst>
                  <a:ext uri="{FF2B5EF4-FFF2-40B4-BE49-F238E27FC236}">
                    <a16:creationId xmlns:a16="http://schemas.microsoft.com/office/drawing/2014/main" id="{D6594979-AF35-4A1F-85F5-84EFFE42A2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281888" y="3123480"/>
                <a:ext cx="236610" cy="236610"/>
              </a:xfrm>
              <a:prstGeom prst="rect">
                <a:avLst/>
              </a:prstGeom>
            </p:spPr>
          </p:pic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B387345-193B-40E6-8940-69752A90CB17}"/>
                </a:ext>
              </a:extLst>
            </p:cNvPr>
            <p:cNvSpPr txBox="1"/>
            <p:nvPr/>
          </p:nvSpPr>
          <p:spPr>
            <a:xfrm>
              <a:off x="2473977" y="4358761"/>
              <a:ext cx="9705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/>
                <a:t>2020-02-01</a:t>
              </a:r>
              <a:endParaRPr lang="ko-KR" altLang="en-US" sz="1100" b="1" dirty="0"/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6898F96D-0839-465F-A1E4-851F686617D6}"/>
              </a:ext>
            </a:extLst>
          </p:cNvPr>
          <p:cNvGrpSpPr/>
          <p:nvPr/>
        </p:nvGrpSpPr>
        <p:grpSpPr>
          <a:xfrm>
            <a:off x="1885951" y="3283967"/>
            <a:ext cx="1722392" cy="1820779"/>
            <a:chOff x="1885951" y="3283967"/>
            <a:chExt cx="1722392" cy="1820779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DEC7BB19-F07D-44AA-A4EE-ED9E4EE2C7DF}"/>
                </a:ext>
              </a:extLst>
            </p:cNvPr>
            <p:cNvGrpSpPr/>
            <p:nvPr/>
          </p:nvGrpSpPr>
          <p:grpSpPr>
            <a:xfrm>
              <a:off x="1885951" y="3283967"/>
              <a:ext cx="1716495" cy="1820779"/>
              <a:chOff x="2014580" y="3217359"/>
              <a:chExt cx="1716495" cy="1820779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51354233-2743-4754-91B4-33EF88DBABD6}"/>
                  </a:ext>
                </a:extLst>
              </p:cNvPr>
              <p:cNvGrpSpPr/>
              <p:nvPr/>
            </p:nvGrpSpPr>
            <p:grpSpPr>
              <a:xfrm>
                <a:off x="2014580" y="3217359"/>
                <a:ext cx="1716495" cy="1820779"/>
                <a:chOff x="5711296" y="2284910"/>
                <a:chExt cx="1716495" cy="1820779"/>
              </a:xfrm>
            </p:grpSpPr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BF523DC1-EDE0-42EC-9F9F-A56FB1B24389}"/>
                    </a:ext>
                  </a:extLst>
                </p:cNvPr>
                <p:cNvGrpSpPr/>
                <p:nvPr/>
              </p:nvGrpSpPr>
              <p:grpSpPr>
                <a:xfrm>
                  <a:off x="5711296" y="2284910"/>
                  <a:ext cx="1716495" cy="1820779"/>
                  <a:chOff x="1203158" y="2173705"/>
                  <a:chExt cx="1716495" cy="1820779"/>
                </a:xfrm>
                <a:solidFill>
                  <a:schemeClr val="bg1"/>
                </a:solidFill>
              </p:grpSpPr>
              <p:sp>
                <p:nvSpPr>
                  <p:cNvPr id="12" name="직사각형 11">
                    <a:extLst>
                      <a:ext uri="{FF2B5EF4-FFF2-40B4-BE49-F238E27FC236}">
                        <a16:creationId xmlns:a16="http://schemas.microsoft.com/office/drawing/2014/main" id="{027A1D5A-3D92-472E-8BD9-59F906616BF8}"/>
                      </a:ext>
                    </a:extLst>
                  </p:cNvPr>
                  <p:cNvSpPr/>
                  <p:nvPr/>
                </p:nvSpPr>
                <p:spPr>
                  <a:xfrm>
                    <a:off x="1203158" y="2173705"/>
                    <a:ext cx="1716495" cy="1820779"/>
                  </a:xfrm>
                  <a:prstGeom prst="rect">
                    <a:avLst/>
                  </a:prstGeom>
                  <a:grp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3" name="직선 연결선 12">
                    <a:extLst>
                      <a:ext uri="{FF2B5EF4-FFF2-40B4-BE49-F238E27FC236}">
                        <a16:creationId xmlns:a16="http://schemas.microsoft.com/office/drawing/2014/main" id="{C0F53A4A-35D8-4D8A-96FB-98D77A6CC8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3158" y="2478505"/>
                    <a:ext cx="1716495" cy="0"/>
                  </a:xfrm>
                  <a:prstGeom prst="line">
                    <a:avLst/>
                  </a:prstGeom>
                  <a:grpFill/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4" name="그래픽 13" descr="닫기">
                    <a:extLst>
                      <a:ext uri="{FF2B5EF4-FFF2-40B4-BE49-F238E27FC236}">
                        <a16:creationId xmlns:a16="http://schemas.microsoft.com/office/drawing/2014/main" id="{65BD226D-4409-4E7F-9D86-4712EFD3CA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22866" y="2207800"/>
                    <a:ext cx="236610" cy="23661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1" name="그래픽 10" descr="닫기">
                  <a:extLst>
                    <a:ext uri="{FF2B5EF4-FFF2-40B4-BE49-F238E27FC236}">
                      <a16:creationId xmlns:a16="http://schemas.microsoft.com/office/drawing/2014/main" id="{C464DD89-66B6-485D-8784-159DA0D226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31004" y="2336053"/>
                  <a:ext cx="236610" cy="236610"/>
                </a:xfrm>
                <a:prstGeom prst="rect">
                  <a:avLst/>
                </a:prstGeom>
              </p:spPr>
            </p:pic>
          </p:grp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56D40810-552D-449D-98D0-A313D957BA09}"/>
                  </a:ext>
                </a:extLst>
              </p:cNvPr>
              <p:cNvSpPr/>
              <p:nvPr/>
            </p:nvSpPr>
            <p:spPr>
              <a:xfrm>
                <a:off x="2166979" y="3704716"/>
                <a:ext cx="192505" cy="192505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199A56C7-A68E-41F4-88BE-E626D72B1A3D}"/>
                  </a:ext>
                </a:extLst>
              </p:cNvPr>
              <p:cNvSpPr/>
              <p:nvPr/>
            </p:nvSpPr>
            <p:spPr>
              <a:xfrm>
                <a:off x="2166978" y="4017174"/>
                <a:ext cx="192505" cy="192505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D68DC65A-8D92-49C5-AA51-0E7A7F1DCFD3}"/>
                  </a:ext>
                </a:extLst>
              </p:cNvPr>
              <p:cNvSpPr/>
              <p:nvPr/>
            </p:nvSpPr>
            <p:spPr>
              <a:xfrm>
                <a:off x="2166977" y="4329632"/>
                <a:ext cx="192505" cy="192505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06DA1B7F-2DDF-4C76-89AE-FC20C99D6EEE}"/>
                  </a:ext>
                </a:extLst>
              </p:cNvPr>
              <p:cNvSpPr/>
              <p:nvPr/>
            </p:nvSpPr>
            <p:spPr>
              <a:xfrm>
                <a:off x="2166976" y="4642090"/>
                <a:ext cx="192505" cy="192505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1F20E876-E3CB-4410-ADFE-7D2F9FF9F268}"/>
                  </a:ext>
                </a:extLst>
              </p:cNvPr>
              <p:cNvSpPr/>
              <p:nvPr/>
            </p:nvSpPr>
            <p:spPr>
              <a:xfrm>
                <a:off x="3386173" y="3704716"/>
                <a:ext cx="192505" cy="192505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0585D78A-A7A0-46A0-ABD3-3BC489B455CB}"/>
                  </a:ext>
                </a:extLst>
              </p:cNvPr>
              <p:cNvSpPr/>
              <p:nvPr/>
            </p:nvSpPr>
            <p:spPr>
              <a:xfrm>
                <a:off x="3386172" y="4017174"/>
                <a:ext cx="192505" cy="192505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FFFA59E5-34DE-4224-B78F-1B3A5EFE1969}"/>
                  </a:ext>
                </a:extLst>
              </p:cNvPr>
              <p:cNvSpPr/>
              <p:nvPr/>
            </p:nvSpPr>
            <p:spPr>
              <a:xfrm>
                <a:off x="2985118" y="3704716"/>
                <a:ext cx="192505" cy="19250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CA5278-88BE-4E8C-837B-2AA1E68824FC}"/>
                  </a:ext>
                </a:extLst>
              </p:cNvPr>
              <p:cNvSpPr/>
              <p:nvPr/>
            </p:nvSpPr>
            <p:spPr>
              <a:xfrm>
                <a:off x="2985117" y="4017174"/>
                <a:ext cx="192505" cy="19250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C2356363-B3CD-4F64-B9C0-C9BCDCDA3D14}"/>
                  </a:ext>
                </a:extLst>
              </p:cNvPr>
              <p:cNvSpPr/>
              <p:nvPr/>
            </p:nvSpPr>
            <p:spPr>
              <a:xfrm>
                <a:off x="2584053" y="3704716"/>
                <a:ext cx="192505" cy="192505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5F12582C-D8C9-44E1-A0CF-354FFE318D1A}"/>
                  </a:ext>
                </a:extLst>
              </p:cNvPr>
              <p:cNvSpPr/>
              <p:nvPr/>
            </p:nvSpPr>
            <p:spPr>
              <a:xfrm>
                <a:off x="2584052" y="4017174"/>
                <a:ext cx="192505" cy="192505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401A7684-6DC8-4AC5-94EB-22DA24D44663}"/>
                  </a:ext>
                </a:extLst>
              </p:cNvPr>
              <p:cNvSpPr/>
              <p:nvPr/>
            </p:nvSpPr>
            <p:spPr>
              <a:xfrm>
                <a:off x="2584051" y="4329632"/>
                <a:ext cx="192505" cy="192505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B4F1826-90F6-4A02-A763-8F4E529BAEAD}"/>
                </a:ext>
              </a:extLst>
            </p:cNvPr>
            <p:cNvSpPr txBox="1"/>
            <p:nvPr/>
          </p:nvSpPr>
          <p:spPr>
            <a:xfrm>
              <a:off x="2637795" y="4793892"/>
              <a:ext cx="9705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/>
                <a:t>2020-02-20</a:t>
              </a:r>
              <a:endParaRPr lang="ko-KR" altLang="en-US" sz="1100" b="1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CE60676-F6B5-4A4F-B87F-82A16F50AB4A}"/>
              </a:ext>
            </a:extLst>
          </p:cNvPr>
          <p:cNvSpPr txBox="1"/>
          <p:nvPr/>
        </p:nvSpPr>
        <p:spPr>
          <a:xfrm>
            <a:off x="914400" y="417095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/>
              <a:t>왜 </a:t>
            </a:r>
            <a:r>
              <a:rPr lang="en-US" altLang="ko-KR" b="1" spc="300" dirty="0">
                <a:solidFill>
                  <a:schemeClr val="accent2"/>
                </a:solidFill>
              </a:rPr>
              <a:t>Git</a:t>
            </a:r>
            <a:r>
              <a:rPr lang="ko-KR" altLang="en-US" b="1" spc="300" dirty="0"/>
              <a:t>을 사용하나요</a:t>
            </a:r>
            <a:r>
              <a:rPr lang="en-US" altLang="ko-KR" b="1" spc="300" dirty="0"/>
              <a:t>?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0E166B-A4CC-4A96-8D0D-4D29623DC5C3}"/>
              </a:ext>
            </a:extLst>
          </p:cNvPr>
          <p:cNvSpPr txBox="1"/>
          <p:nvPr/>
        </p:nvSpPr>
        <p:spPr>
          <a:xfrm>
            <a:off x="1026695" y="1451811"/>
            <a:ext cx="3387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시간여행이 가능 하다는 것은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704A40-68FA-43E1-89F8-BF6B00F19C89}"/>
              </a:ext>
            </a:extLst>
          </p:cNvPr>
          <p:cNvSpPr txBox="1"/>
          <p:nvPr/>
        </p:nvSpPr>
        <p:spPr>
          <a:xfrm>
            <a:off x="1475874" y="1917032"/>
            <a:ext cx="5038559" cy="610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내가 수습하기 어려운 실수를 했거나 무엇이 바뀌었는지 알 수 없을 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언제든지 폴더 내 상태를 과거로 되돌릴 수 있다는 것</a:t>
            </a:r>
            <a:endParaRPr lang="en-US" altLang="ko-KR" sz="1200" dirty="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DA49B05A-8FB4-4AF0-970B-1A44F4DCBD74}"/>
              </a:ext>
            </a:extLst>
          </p:cNvPr>
          <p:cNvGrpSpPr/>
          <p:nvPr/>
        </p:nvGrpSpPr>
        <p:grpSpPr>
          <a:xfrm>
            <a:off x="2034235" y="3738876"/>
            <a:ext cx="1726020" cy="1820779"/>
            <a:chOff x="2034235" y="3738876"/>
            <a:chExt cx="1726020" cy="1820779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C89E549D-CCB4-4CB9-8123-51C94CD192E9}"/>
                </a:ext>
              </a:extLst>
            </p:cNvPr>
            <p:cNvGrpSpPr/>
            <p:nvPr/>
          </p:nvGrpSpPr>
          <p:grpSpPr>
            <a:xfrm>
              <a:off x="2034235" y="3738876"/>
              <a:ext cx="1716495" cy="1820779"/>
              <a:chOff x="8999134" y="3748816"/>
              <a:chExt cx="1716495" cy="1820779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53455C8-4CF9-4A39-93B2-FACCF9771162}"/>
                  </a:ext>
                </a:extLst>
              </p:cNvPr>
              <p:cNvSpPr/>
              <p:nvPr/>
            </p:nvSpPr>
            <p:spPr>
              <a:xfrm>
                <a:off x="8999134" y="3748816"/>
                <a:ext cx="1716495" cy="1820779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AF05F64B-EF0F-4013-B0A2-2C83F6F125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99134" y="4053616"/>
                <a:ext cx="1716495" cy="0"/>
              </a:xfrm>
              <a:prstGeom prst="lin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1" name="그래픽 60" descr="닫기">
                <a:extLst>
                  <a:ext uri="{FF2B5EF4-FFF2-40B4-BE49-F238E27FC236}">
                    <a16:creationId xmlns:a16="http://schemas.microsoft.com/office/drawing/2014/main" id="{8B7313E9-1538-4C9F-9DEA-7617E1247C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418842" y="3782911"/>
                <a:ext cx="236610" cy="236610"/>
              </a:xfrm>
              <a:prstGeom prst="rect">
                <a:avLst/>
              </a:prstGeom>
            </p:spPr>
          </p:pic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06EB5B47-859E-4022-9507-872E3D5AAB53}"/>
                  </a:ext>
                </a:extLst>
              </p:cNvPr>
              <p:cNvSpPr/>
              <p:nvPr/>
            </p:nvSpPr>
            <p:spPr>
              <a:xfrm>
                <a:off x="9152826" y="4196068"/>
                <a:ext cx="192505" cy="192505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614F59E5-4140-4BB6-90F3-CA3F955D07BF}"/>
                  </a:ext>
                </a:extLst>
              </p:cNvPr>
              <p:cNvSpPr/>
              <p:nvPr/>
            </p:nvSpPr>
            <p:spPr>
              <a:xfrm>
                <a:off x="9152825" y="4508526"/>
                <a:ext cx="192505" cy="192505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32BF1D6-B067-42DB-AEAD-8A878DD04792}"/>
                  </a:ext>
                </a:extLst>
              </p:cNvPr>
              <p:cNvSpPr/>
              <p:nvPr/>
            </p:nvSpPr>
            <p:spPr>
              <a:xfrm>
                <a:off x="10372020" y="4196068"/>
                <a:ext cx="192505" cy="192505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D0230728-3A94-494C-88D7-F32F153B9B28}"/>
                  </a:ext>
                </a:extLst>
              </p:cNvPr>
              <p:cNvSpPr/>
              <p:nvPr/>
            </p:nvSpPr>
            <p:spPr>
              <a:xfrm>
                <a:off x="10372019" y="4508526"/>
                <a:ext cx="192505" cy="192505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B36FD719-A219-4514-8A7D-ED44FA701A21}"/>
                  </a:ext>
                </a:extLst>
              </p:cNvPr>
              <p:cNvSpPr/>
              <p:nvPr/>
            </p:nvSpPr>
            <p:spPr>
              <a:xfrm>
                <a:off x="10372018" y="4820984"/>
                <a:ext cx="192505" cy="192505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06C53022-B5FD-4732-9F7E-4CD299996FAC}"/>
                  </a:ext>
                </a:extLst>
              </p:cNvPr>
              <p:cNvSpPr/>
              <p:nvPr/>
            </p:nvSpPr>
            <p:spPr>
              <a:xfrm>
                <a:off x="9970965" y="4196068"/>
                <a:ext cx="192505" cy="19250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ACA1FE40-74EF-4551-994E-B6504B77CAB2}"/>
                  </a:ext>
                </a:extLst>
              </p:cNvPr>
              <p:cNvSpPr/>
              <p:nvPr/>
            </p:nvSpPr>
            <p:spPr>
              <a:xfrm>
                <a:off x="9970964" y="4508526"/>
                <a:ext cx="192505" cy="19250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423AF5B-05DC-409D-8924-2F951EE74E18}"/>
                  </a:ext>
                </a:extLst>
              </p:cNvPr>
              <p:cNvSpPr/>
              <p:nvPr/>
            </p:nvSpPr>
            <p:spPr>
              <a:xfrm>
                <a:off x="9569900" y="4196068"/>
                <a:ext cx="192505" cy="192505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3" name="그래픽 72" descr="닫기">
                <a:extLst>
                  <a:ext uri="{FF2B5EF4-FFF2-40B4-BE49-F238E27FC236}">
                    <a16:creationId xmlns:a16="http://schemas.microsoft.com/office/drawing/2014/main" id="{E74467E1-741C-47A7-B321-C022F4947B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418842" y="3807337"/>
                <a:ext cx="236610" cy="236610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9E51B45-6D89-4DAE-806D-A40C434F266A}"/>
                </a:ext>
              </a:extLst>
            </p:cNvPr>
            <p:cNvSpPr txBox="1"/>
            <p:nvPr/>
          </p:nvSpPr>
          <p:spPr>
            <a:xfrm>
              <a:off x="2789707" y="5258377"/>
              <a:ext cx="9705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/>
                <a:t>2020-03-12</a:t>
              </a:r>
              <a:endParaRPr lang="ko-KR" altLang="en-US" sz="1100" b="1" dirty="0"/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DFCB302A-2ADA-412F-8E1D-6843C514529A}"/>
              </a:ext>
            </a:extLst>
          </p:cNvPr>
          <p:cNvGrpSpPr/>
          <p:nvPr/>
        </p:nvGrpSpPr>
        <p:grpSpPr>
          <a:xfrm>
            <a:off x="2190745" y="4186691"/>
            <a:ext cx="1744577" cy="1820779"/>
            <a:chOff x="2190745" y="4186691"/>
            <a:chExt cx="1744577" cy="1820779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CF7776D1-20CE-4098-B158-DCDAF9CC220E}"/>
                </a:ext>
              </a:extLst>
            </p:cNvPr>
            <p:cNvGrpSpPr/>
            <p:nvPr/>
          </p:nvGrpSpPr>
          <p:grpSpPr>
            <a:xfrm>
              <a:off x="2190745" y="4186691"/>
              <a:ext cx="1716495" cy="1820779"/>
              <a:chOff x="1763853" y="2963842"/>
              <a:chExt cx="1716495" cy="1820779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2BED4AF7-423E-4811-A87B-B7BAC40DA2D1}"/>
                  </a:ext>
                </a:extLst>
              </p:cNvPr>
              <p:cNvSpPr/>
              <p:nvPr/>
            </p:nvSpPr>
            <p:spPr>
              <a:xfrm>
                <a:off x="1763853" y="2963842"/>
                <a:ext cx="1716495" cy="1820779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6B6FEE1E-4DE7-4536-9ED2-8EA0DE7712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3853" y="3268642"/>
                <a:ext cx="1716495" cy="0"/>
              </a:xfrm>
              <a:prstGeom prst="lin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7" name="그래픽 76" descr="닫기">
                <a:extLst>
                  <a:ext uri="{FF2B5EF4-FFF2-40B4-BE49-F238E27FC236}">
                    <a16:creationId xmlns:a16="http://schemas.microsoft.com/office/drawing/2014/main" id="{F31DFF37-A624-4B72-8449-6FE6973C74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83561" y="2997937"/>
                <a:ext cx="236610" cy="236610"/>
              </a:xfrm>
              <a:prstGeom prst="rect">
                <a:avLst/>
              </a:prstGeom>
            </p:spPr>
          </p:pic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C94CA101-B8CE-4F17-897C-03176F25B082}"/>
                  </a:ext>
                </a:extLst>
              </p:cNvPr>
              <p:cNvSpPr/>
              <p:nvPr/>
            </p:nvSpPr>
            <p:spPr>
              <a:xfrm>
                <a:off x="1917545" y="3411094"/>
                <a:ext cx="192505" cy="192505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CEA7B34D-A268-488B-A8B2-4AAE440A1E92}"/>
                  </a:ext>
                </a:extLst>
              </p:cNvPr>
              <p:cNvSpPr/>
              <p:nvPr/>
            </p:nvSpPr>
            <p:spPr>
              <a:xfrm>
                <a:off x="1917544" y="3723552"/>
                <a:ext cx="192505" cy="192505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9E1EC41A-AFBC-4E03-9083-C1A9E97FADD8}"/>
                  </a:ext>
                </a:extLst>
              </p:cNvPr>
              <p:cNvSpPr/>
              <p:nvPr/>
            </p:nvSpPr>
            <p:spPr>
              <a:xfrm>
                <a:off x="3136739" y="3411094"/>
                <a:ext cx="192505" cy="192505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4829E9A8-9858-4C67-A162-5E21340DD117}"/>
                  </a:ext>
                </a:extLst>
              </p:cNvPr>
              <p:cNvSpPr/>
              <p:nvPr/>
            </p:nvSpPr>
            <p:spPr>
              <a:xfrm>
                <a:off x="2735684" y="3411094"/>
                <a:ext cx="192505" cy="19250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71E778E1-CFE7-4DE0-8FEE-2F63E04719A9}"/>
                  </a:ext>
                </a:extLst>
              </p:cNvPr>
              <p:cNvSpPr/>
              <p:nvPr/>
            </p:nvSpPr>
            <p:spPr>
              <a:xfrm>
                <a:off x="2735683" y="3723552"/>
                <a:ext cx="192505" cy="19250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49C22CE4-FF7F-4D59-8E55-26B53F63B2DA}"/>
                  </a:ext>
                </a:extLst>
              </p:cNvPr>
              <p:cNvSpPr/>
              <p:nvPr/>
            </p:nvSpPr>
            <p:spPr>
              <a:xfrm>
                <a:off x="2334619" y="3411094"/>
                <a:ext cx="192505" cy="192505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D058367E-58E4-48BD-AF19-8B17147A52A3}"/>
                  </a:ext>
                </a:extLst>
              </p:cNvPr>
              <p:cNvSpPr/>
              <p:nvPr/>
            </p:nvSpPr>
            <p:spPr>
              <a:xfrm>
                <a:off x="2334618" y="3723552"/>
                <a:ext cx="192505" cy="192505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E165942B-9EC5-437E-93BF-60CB75E870B9}"/>
                  </a:ext>
                </a:extLst>
              </p:cNvPr>
              <p:cNvSpPr/>
              <p:nvPr/>
            </p:nvSpPr>
            <p:spPr>
              <a:xfrm>
                <a:off x="2334617" y="4036010"/>
                <a:ext cx="192505" cy="192505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9" name="그래픽 88" descr="닫기">
                <a:extLst>
                  <a:ext uri="{FF2B5EF4-FFF2-40B4-BE49-F238E27FC236}">
                    <a16:creationId xmlns:a16="http://schemas.microsoft.com/office/drawing/2014/main" id="{9463196C-3956-4A3C-BAF0-3906961FC5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183561" y="3022363"/>
                <a:ext cx="236610" cy="236610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0915D99-D745-4BE3-955E-44DBB653F506}"/>
                </a:ext>
              </a:extLst>
            </p:cNvPr>
            <p:cNvSpPr txBox="1"/>
            <p:nvPr/>
          </p:nvSpPr>
          <p:spPr>
            <a:xfrm>
              <a:off x="2964774" y="5722862"/>
              <a:ext cx="9705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/>
                <a:t>2020-03-13</a:t>
              </a:r>
              <a:endParaRPr lang="ko-KR" altLang="en-US" sz="1100" b="1" dirty="0"/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4CA0DCF9-D0FC-4BD1-B638-13FA42D485DD}"/>
              </a:ext>
            </a:extLst>
          </p:cNvPr>
          <p:cNvSpPr txBox="1"/>
          <p:nvPr/>
        </p:nvSpPr>
        <p:spPr>
          <a:xfrm>
            <a:off x="4615780" y="2602458"/>
            <a:ext cx="7016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Ctrl + Z </a:t>
            </a:r>
            <a:r>
              <a:rPr lang="ko-KR" altLang="en-US" sz="1200" dirty="0"/>
              <a:t>정도의 기능이 아니라 모든 파일들의 저장된 상태를 과거의 상태로 돌려 놓을 수 있습니다</a:t>
            </a:r>
            <a:r>
              <a:rPr lang="en-US" altLang="ko-KR" sz="1200" dirty="0"/>
              <a:t>.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5B12FF5-9DC0-424D-A915-FD348D4F2518}"/>
              </a:ext>
            </a:extLst>
          </p:cNvPr>
          <p:cNvSpPr txBox="1"/>
          <p:nvPr/>
        </p:nvSpPr>
        <p:spPr>
          <a:xfrm>
            <a:off x="4615780" y="2880182"/>
            <a:ext cx="6050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또는 과거로 돌아가서 필요한 것만 챙겨서 현재나 다른 과거로 가져올 수도 있습니다</a:t>
            </a:r>
            <a:r>
              <a:rPr lang="en-US" altLang="ko-KR" sz="1200" dirty="0"/>
              <a:t>.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1F7B0B6-D0F8-479C-A4EA-2DD38F0EA21E}"/>
              </a:ext>
            </a:extLst>
          </p:cNvPr>
          <p:cNvSpPr txBox="1"/>
          <p:nvPr/>
        </p:nvSpPr>
        <p:spPr>
          <a:xfrm>
            <a:off x="4615780" y="3152001"/>
            <a:ext cx="53254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그렇기 때문에 매번 폴더를 압축에서 시점별로 저장해 둘 필요가 없습니다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777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03" grpId="0"/>
      <p:bldP spid="104" grpId="0"/>
      <p:bldP spid="10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1882CF-5DFF-45C4-B425-DF6C16BCBE9F}"/>
              </a:ext>
            </a:extLst>
          </p:cNvPr>
          <p:cNvSpPr txBox="1"/>
          <p:nvPr/>
        </p:nvSpPr>
        <p:spPr>
          <a:xfrm>
            <a:off x="914400" y="417095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</a:t>
            </a:r>
            <a:r>
              <a:rPr lang="ko-KR" altLang="en-US" b="1" spc="300" dirty="0"/>
              <a:t>의 현재 시점을 저장하기 </a:t>
            </a:r>
            <a:r>
              <a:rPr lang="en-US" altLang="ko-KR" b="1" spc="300" dirty="0"/>
              <a:t>!</a:t>
            </a:r>
            <a:endParaRPr lang="ko-KR" altLang="en-US" b="1" spc="300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A838FA5-F78F-4498-9556-703DDEB667D5}"/>
              </a:ext>
            </a:extLst>
          </p:cNvPr>
          <p:cNvGrpSpPr/>
          <p:nvPr/>
        </p:nvGrpSpPr>
        <p:grpSpPr>
          <a:xfrm>
            <a:off x="1165167" y="1375956"/>
            <a:ext cx="5853254" cy="3640868"/>
            <a:chOff x="828283" y="1416398"/>
            <a:chExt cx="5853254" cy="364086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34D723D-1D2B-45E2-ACC6-DEFCAB7CD999}"/>
                </a:ext>
              </a:extLst>
            </p:cNvPr>
            <p:cNvSpPr txBox="1"/>
            <p:nvPr/>
          </p:nvSpPr>
          <p:spPr>
            <a:xfrm>
              <a:off x="2937646" y="1416398"/>
              <a:ext cx="24096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i="1" spc="300" dirty="0">
                  <a:solidFill>
                    <a:schemeClr val="accent1"/>
                  </a:solidFill>
                </a:rPr>
                <a:t>현재 진행상황</a:t>
              </a:r>
            </a:p>
          </p:txBody>
        </p:sp>
        <p:sp>
          <p:nvSpPr>
            <p:cNvPr id="6" name="원통형 5">
              <a:extLst>
                <a:ext uri="{FF2B5EF4-FFF2-40B4-BE49-F238E27FC236}">
                  <a16:creationId xmlns:a16="http://schemas.microsoft.com/office/drawing/2014/main" id="{3E4BB9DE-4180-413A-9342-2CE8EBCE5A70}"/>
                </a:ext>
              </a:extLst>
            </p:cNvPr>
            <p:cNvSpPr/>
            <p:nvPr/>
          </p:nvSpPr>
          <p:spPr>
            <a:xfrm>
              <a:off x="937864" y="4035264"/>
              <a:ext cx="633663" cy="892813"/>
            </a:xfrm>
            <a:prstGeom prst="can">
              <a:avLst>
                <a:gd name="adj" fmla="val 5031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설명선: 선 6">
              <a:extLst>
                <a:ext uri="{FF2B5EF4-FFF2-40B4-BE49-F238E27FC236}">
                  <a16:creationId xmlns:a16="http://schemas.microsoft.com/office/drawing/2014/main" id="{1FFD6373-EA4A-4E13-956F-3FC912591E4A}"/>
                </a:ext>
              </a:extLst>
            </p:cNvPr>
            <p:cNvSpPr/>
            <p:nvPr/>
          </p:nvSpPr>
          <p:spPr>
            <a:xfrm>
              <a:off x="1780766" y="4314861"/>
              <a:ext cx="1991074" cy="333617"/>
            </a:xfrm>
            <a:prstGeom prst="borderCallout1">
              <a:avLst>
                <a:gd name="adj1" fmla="val 45198"/>
                <a:gd name="adj2" fmla="val -364"/>
                <a:gd name="adj3" fmla="val 45180"/>
                <a:gd name="adj4" fmla="val -1044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First </a:t>
              </a:r>
              <a:r>
                <a:rPr lang="en-US" altLang="ko-KR" sz="1400" b="1" dirty="0"/>
                <a:t>Commit</a:t>
              </a:r>
              <a:endParaRPr lang="ko-KR" altLang="en-US" b="1" dirty="0"/>
            </a:p>
          </p:txBody>
        </p:sp>
        <p:pic>
          <p:nvPicPr>
            <p:cNvPr id="8" name="그래픽 7" descr="열린 폴더">
              <a:extLst>
                <a:ext uri="{FF2B5EF4-FFF2-40B4-BE49-F238E27FC236}">
                  <a16:creationId xmlns:a16="http://schemas.microsoft.com/office/drawing/2014/main" id="{3D974C49-A188-4BA5-ACB4-1A858969D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09251" y="3935792"/>
              <a:ext cx="914400" cy="914400"/>
            </a:xfrm>
            <a:prstGeom prst="rect">
              <a:avLst/>
            </a:prstGeom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1C567D5-0130-4E4C-A910-2E82B679133B}"/>
                </a:ext>
              </a:extLst>
            </p:cNvPr>
            <p:cNvSpPr/>
            <p:nvPr/>
          </p:nvSpPr>
          <p:spPr>
            <a:xfrm>
              <a:off x="4766451" y="4481669"/>
              <a:ext cx="457200" cy="23137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추가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1772DA2-C635-42AD-843A-5CEB4AB57167}"/>
                </a:ext>
              </a:extLst>
            </p:cNvPr>
            <p:cNvSpPr txBox="1"/>
            <p:nvPr/>
          </p:nvSpPr>
          <p:spPr>
            <a:xfrm>
              <a:off x="4150770" y="4780267"/>
              <a:ext cx="12313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Legacy Project</a:t>
              </a:r>
              <a:endParaRPr lang="ko-KR" altLang="en-US" sz="12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2666A04-9A2F-4D66-930F-3728584CCCE1}"/>
                </a:ext>
              </a:extLst>
            </p:cNvPr>
            <p:cNvSpPr/>
            <p:nvPr/>
          </p:nvSpPr>
          <p:spPr>
            <a:xfrm>
              <a:off x="828283" y="2505002"/>
              <a:ext cx="3064042" cy="1121474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D365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원통형 11">
              <a:extLst>
                <a:ext uri="{FF2B5EF4-FFF2-40B4-BE49-F238E27FC236}">
                  <a16:creationId xmlns:a16="http://schemas.microsoft.com/office/drawing/2014/main" id="{99E8DF5F-3CEC-4A57-98BE-611F676EE68D}"/>
                </a:ext>
              </a:extLst>
            </p:cNvPr>
            <p:cNvSpPr/>
            <p:nvPr/>
          </p:nvSpPr>
          <p:spPr>
            <a:xfrm>
              <a:off x="932557" y="2604474"/>
              <a:ext cx="633663" cy="892813"/>
            </a:xfrm>
            <a:prstGeom prst="can">
              <a:avLst>
                <a:gd name="adj" fmla="val 5031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설명선: 선 12">
              <a:extLst>
                <a:ext uri="{FF2B5EF4-FFF2-40B4-BE49-F238E27FC236}">
                  <a16:creationId xmlns:a16="http://schemas.microsoft.com/office/drawing/2014/main" id="{2A5ACB2A-071E-4BB7-BD87-A79A9B3D6363}"/>
                </a:ext>
              </a:extLst>
            </p:cNvPr>
            <p:cNvSpPr/>
            <p:nvPr/>
          </p:nvSpPr>
          <p:spPr>
            <a:xfrm>
              <a:off x="1775459" y="2884071"/>
              <a:ext cx="1991074" cy="333617"/>
            </a:xfrm>
            <a:prstGeom prst="borderCallout1">
              <a:avLst>
                <a:gd name="adj1" fmla="val 45198"/>
                <a:gd name="adj2" fmla="val -364"/>
                <a:gd name="adj3" fmla="val 45180"/>
                <a:gd name="adj4" fmla="val -1044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Add </a:t>
              </a:r>
              <a:r>
                <a:rPr lang="en-US" altLang="ko-KR" b="1" dirty="0" err="1"/>
                <a:t>login.jsp</a:t>
              </a:r>
              <a:endParaRPr lang="ko-KR" altLang="en-US" b="1" dirty="0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9624186-FA24-404D-9B9A-842E7A06A979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>
              <a:off x="4766451" y="2767263"/>
              <a:ext cx="0" cy="1168529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그래픽 17" descr="용지">
              <a:extLst>
                <a:ext uri="{FF2B5EF4-FFF2-40B4-BE49-F238E27FC236}">
                  <a16:creationId xmlns:a16="http://schemas.microsoft.com/office/drawing/2014/main" id="{6B27352F-AD29-4EBC-8F0C-5823C9442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67137" y="2582887"/>
              <a:ext cx="914400" cy="914400"/>
            </a:xfrm>
            <a:prstGeom prst="rect">
              <a:avLst/>
            </a:prstGeom>
          </p:spPr>
        </p:pic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0A312641-A2E2-4716-B6CC-3F4F6207841D}"/>
                </a:ext>
              </a:extLst>
            </p:cNvPr>
            <p:cNvSpPr/>
            <p:nvPr/>
          </p:nvSpPr>
          <p:spPr>
            <a:xfrm>
              <a:off x="6221407" y="3120153"/>
              <a:ext cx="457200" cy="23137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추가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74727B9-37F4-4854-B783-B78CBAC821F3}"/>
                </a:ext>
              </a:extLst>
            </p:cNvPr>
            <p:cNvSpPr txBox="1"/>
            <p:nvPr/>
          </p:nvSpPr>
          <p:spPr>
            <a:xfrm>
              <a:off x="5799807" y="3497287"/>
              <a:ext cx="843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/>
                <a:t>login.jsp</a:t>
              </a:r>
              <a:endParaRPr lang="ko-KR" altLang="en-US" sz="12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5F5525B-FC80-44F9-A9DF-44FE3FC74E53}"/>
              </a:ext>
            </a:extLst>
          </p:cNvPr>
          <p:cNvSpPr txBox="1"/>
          <p:nvPr/>
        </p:nvSpPr>
        <p:spPr>
          <a:xfrm>
            <a:off x="962578" y="5296421"/>
            <a:ext cx="5418471" cy="610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나중에 </a:t>
            </a:r>
            <a:r>
              <a:rPr lang="en-US" altLang="ko-KR" sz="1200" dirty="0"/>
              <a:t>Add </a:t>
            </a:r>
            <a:r>
              <a:rPr lang="en-US" altLang="ko-KR" sz="1200" dirty="0" err="1"/>
              <a:t>login.jsp</a:t>
            </a:r>
            <a:r>
              <a:rPr lang="en-US" altLang="ko-KR" sz="1200" dirty="0"/>
              <a:t> </a:t>
            </a:r>
            <a:r>
              <a:rPr lang="ko-KR" altLang="en-US" sz="1200" dirty="0"/>
              <a:t>시점의 캡슐을 파면 </a:t>
            </a:r>
            <a:r>
              <a:rPr lang="en-US" altLang="ko-KR" sz="1200" dirty="0" err="1"/>
              <a:t>login.jsp</a:t>
            </a:r>
            <a:r>
              <a:rPr lang="en-US" altLang="ko-KR" sz="1200" dirty="0"/>
              <a:t> </a:t>
            </a:r>
            <a:r>
              <a:rPr lang="ko-KR" altLang="en-US" sz="1200" dirty="0"/>
              <a:t>파일만 </a:t>
            </a:r>
            <a:r>
              <a:rPr lang="ko-KR" altLang="en-US" sz="1200" dirty="0" err="1"/>
              <a:t>있는것이</a:t>
            </a:r>
            <a:r>
              <a:rPr lang="ko-KR" altLang="en-US" sz="1200" dirty="0"/>
              <a:t> 아니라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그 이전의 모든 작업내역들이 전부 같이 나온다고 보면 됩니다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7596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20817F-3502-41EF-BE60-4E0C2C371A65}"/>
              </a:ext>
            </a:extLst>
          </p:cNvPr>
          <p:cNvSpPr txBox="1"/>
          <p:nvPr/>
        </p:nvSpPr>
        <p:spPr>
          <a:xfrm>
            <a:off x="914400" y="417095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</a:t>
            </a:r>
            <a:r>
              <a:rPr lang="ko-KR" altLang="en-US" b="1" spc="300" dirty="0"/>
              <a:t>의 현재 시점을 저장하기 </a:t>
            </a:r>
            <a:r>
              <a:rPr lang="en-US" altLang="ko-KR" b="1" spc="300" dirty="0"/>
              <a:t>!</a:t>
            </a:r>
            <a:endParaRPr lang="ko-KR" altLang="en-US" b="1" spc="3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45D802-43D8-4021-BD0A-4A653A86711E}"/>
              </a:ext>
            </a:extLst>
          </p:cNvPr>
          <p:cNvSpPr txBox="1"/>
          <p:nvPr/>
        </p:nvSpPr>
        <p:spPr>
          <a:xfrm>
            <a:off x="914401" y="991619"/>
            <a:ext cx="3414717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이번에는 좀 더 다양하게 작업을 해보겠습니다</a:t>
            </a:r>
            <a:r>
              <a:rPr lang="en-US" altLang="ko-KR" sz="12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9E4B11-64D3-44B7-8ED7-336DB8514ACC}"/>
              </a:ext>
            </a:extLst>
          </p:cNvPr>
          <p:cNvSpPr txBox="1"/>
          <p:nvPr/>
        </p:nvSpPr>
        <p:spPr>
          <a:xfrm>
            <a:off x="1114928" y="1325236"/>
            <a:ext cx="3979744" cy="887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 err="1"/>
              <a:t>login.jsp</a:t>
            </a:r>
            <a:r>
              <a:rPr lang="en-US" altLang="ko-KR" sz="1200" dirty="0"/>
              <a:t> </a:t>
            </a:r>
            <a:r>
              <a:rPr lang="ko-KR" altLang="en-US" sz="1200" dirty="0"/>
              <a:t>삭제</a:t>
            </a:r>
            <a:endParaRPr lang="en-US" altLang="ko-KR" sz="12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 err="1"/>
              <a:t>home.jsp</a:t>
            </a:r>
            <a:r>
              <a:rPr lang="en-US" altLang="ko-KR" sz="1200" dirty="0"/>
              <a:t> </a:t>
            </a:r>
            <a:r>
              <a:rPr lang="ko-KR" altLang="en-US" sz="1200" dirty="0"/>
              <a:t>의 </a:t>
            </a:r>
            <a:r>
              <a:rPr lang="en-US" altLang="ko-KR" sz="1200" dirty="0"/>
              <a:t>“Hello world!” </a:t>
            </a:r>
            <a:r>
              <a:rPr lang="ko-KR" altLang="en-US" sz="1200" dirty="0"/>
              <a:t>를 </a:t>
            </a:r>
            <a:r>
              <a:rPr lang="en-US" altLang="ko-KR" sz="1200" dirty="0"/>
              <a:t>“Hello Java!” </a:t>
            </a:r>
            <a:r>
              <a:rPr lang="ko-KR" altLang="en-US" sz="1200" dirty="0"/>
              <a:t>로 수정</a:t>
            </a:r>
            <a:endParaRPr lang="en-US" altLang="ko-KR" sz="12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 err="1"/>
              <a:t>join.jsp</a:t>
            </a:r>
            <a:r>
              <a:rPr lang="en-US" altLang="ko-KR" sz="1200" dirty="0"/>
              <a:t> </a:t>
            </a:r>
            <a:r>
              <a:rPr lang="ko-KR" altLang="en-US" sz="1200" dirty="0"/>
              <a:t>추가</a:t>
            </a:r>
            <a:endParaRPr lang="en-US" altLang="ko-KR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53573C-CE61-4E45-8FBC-23DBECD3B809}"/>
              </a:ext>
            </a:extLst>
          </p:cNvPr>
          <p:cNvSpPr txBox="1"/>
          <p:nvPr/>
        </p:nvSpPr>
        <p:spPr>
          <a:xfrm>
            <a:off x="914400" y="2207768"/>
            <a:ext cx="2199641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/>
              <a:t>반드시 </a:t>
            </a:r>
            <a:r>
              <a:rPr lang="en-US" altLang="ko-KR" sz="1200" b="1" dirty="0"/>
              <a:t>STS</a:t>
            </a:r>
            <a:r>
              <a:rPr lang="ko-KR" altLang="en-US" sz="1200" b="1" dirty="0"/>
              <a:t>에서 </a:t>
            </a:r>
            <a:r>
              <a:rPr lang="ko-KR" altLang="en-US" sz="1200" b="1" dirty="0">
                <a:solidFill>
                  <a:srgbClr val="FF0000"/>
                </a:solidFill>
              </a:rPr>
              <a:t>저장</a:t>
            </a:r>
            <a:r>
              <a:rPr lang="ko-KR" altLang="en-US" sz="1200" b="1" dirty="0"/>
              <a:t> 하세요</a:t>
            </a:r>
            <a:r>
              <a:rPr lang="en-US" altLang="ko-KR" sz="1200" b="1" dirty="0"/>
              <a:t>!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10423B9-3F35-48E4-9574-2252ECA7B2FE}"/>
              </a:ext>
            </a:extLst>
          </p:cNvPr>
          <p:cNvGrpSpPr/>
          <p:nvPr/>
        </p:nvGrpSpPr>
        <p:grpSpPr>
          <a:xfrm>
            <a:off x="1489147" y="3041596"/>
            <a:ext cx="3360946" cy="2491168"/>
            <a:chOff x="1114928" y="2963626"/>
            <a:chExt cx="2362530" cy="205768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99B53E3-6CA6-44D4-8DC1-CBFD07FC9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928" y="2963626"/>
              <a:ext cx="2362530" cy="205768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124FA1D-19FA-4513-B5D3-12FC4A21893B}"/>
                </a:ext>
              </a:extLst>
            </p:cNvPr>
            <p:cNvSpPr/>
            <p:nvPr/>
          </p:nvSpPr>
          <p:spPr>
            <a:xfrm>
              <a:off x="1888317" y="3814853"/>
              <a:ext cx="1063430" cy="556621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6A9C54E-8F89-44A7-8C0E-D9DF6A55F03F}"/>
              </a:ext>
            </a:extLst>
          </p:cNvPr>
          <p:cNvGrpSpPr/>
          <p:nvPr/>
        </p:nvGrpSpPr>
        <p:grpSpPr>
          <a:xfrm>
            <a:off x="5950320" y="2982164"/>
            <a:ext cx="3883491" cy="3137899"/>
            <a:chOff x="3992190" y="2963626"/>
            <a:chExt cx="3421556" cy="3184626"/>
          </a:xfrm>
        </p:grpSpPr>
        <p:pic>
          <p:nvPicPr>
            <p:cNvPr id="9" name="그림 8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200E5729-0BEE-48E3-ADC2-8008C84EA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2190" y="2963626"/>
              <a:ext cx="3421556" cy="318462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CA61C-6C24-409D-AA75-8FF22E3AA38B}"/>
                </a:ext>
              </a:extLst>
            </p:cNvPr>
            <p:cNvSpPr/>
            <p:nvPr/>
          </p:nvSpPr>
          <p:spPr>
            <a:xfrm>
              <a:off x="4142233" y="4371475"/>
              <a:ext cx="886967" cy="288758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2967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BF16E5-8719-4BD9-AC89-D86661C5E549}"/>
              </a:ext>
            </a:extLst>
          </p:cNvPr>
          <p:cNvSpPr txBox="1"/>
          <p:nvPr/>
        </p:nvSpPr>
        <p:spPr>
          <a:xfrm>
            <a:off x="914400" y="417095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</a:t>
            </a:r>
            <a:r>
              <a:rPr lang="ko-KR" altLang="en-US" b="1" spc="300" dirty="0"/>
              <a:t>의 현재 시점을 저장하기 </a:t>
            </a:r>
            <a:r>
              <a:rPr lang="en-US" altLang="ko-KR" b="1" spc="300" dirty="0"/>
              <a:t>!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59010A-B062-4554-8D78-D75FD8A34D10}"/>
              </a:ext>
            </a:extLst>
          </p:cNvPr>
          <p:cNvSpPr txBox="1"/>
          <p:nvPr/>
        </p:nvSpPr>
        <p:spPr>
          <a:xfrm>
            <a:off x="914401" y="991619"/>
            <a:ext cx="7505196" cy="610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SourceTree</a:t>
            </a:r>
            <a:r>
              <a:rPr lang="ko-KR" altLang="en-US" sz="1200" dirty="0"/>
              <a:t>를 확인해 보면 변경된 부분들이 보입니다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변경된 부분들을 다시 캡슐에 담아서 </a:t>
            </a:r>
            <a:r>
              <a:rPr lang="en-US" altLang="ko-KR" sz="1200" dirty="0"/>
              <a:t>“Add Modify Delete” </a:t>
            </a:r>
            <a:r>
              <a:rPr lang="ko-KR" altLang="en-US" sz="1200" dirty="0"/>
              <a:t>코멘트를 작성 후 </a:t>
            </a:r>
            <a:r>
              <a:rPr lang="en-US" altLang="ko-KR" sz="1200" dirty="0"/>
              <a:t>“</a:t>
            </a:r>
            <a:r>
              <a:rPr lang="ko-KR" altLang="en-US" sz="1200" dirty="0" err="1"/>
              <a:t>커밋</a:t>
            </a:r>
            <a:r>
              <a:rPr lang="en-US" altLang="ko-KR" sz="1200" dirty="0"/>
              <a:t>＂</a:t>
            </a:r>
            <a:r>
              <a:rPr lang="ko-KR" altLang="en-US" sz="1200" dirty="0"/>
              <a:t>으로 캡슐을 묻습니다</a:t>
            </a:r>
            <a:r>
              <a:rPr lang="en-US" altLang="ko-KR" sz="1200" dirty="0"/>
              <a:t>.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8DF0964-D385-4D90-985F-B296D1517A2B}"/>
              </a:ext>
            </a:extLst>
          </p:cNvPr>
          <p:cNvGrpSpPr/>
          <p:nvPr/>
        </p:nvGrpSpPr>
        <p:grpSpPr>
          <a:xfrm>
            <a:off x="1127737" y="2005263"/>
            <a:ext cx="3831677" cy="3550687"/>
            <a:chOff x="1127737" y="2005263"/>
            <a:chExt cx="3831677" cy="3550687"/>
          </a:xfrm>
        </p:grpSpPr>
        <p:pic>
          <p:nvPicPr>
            <p:cNvPr id="17" name="그림 16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2FECC9C6-FB9F-4A0A-AE92-41A83F49E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7737" y="2005263"/>
              <a:ext cx="3831677" cy="355068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7D98254-C8EB-414B-8805-4BCE8880FEF2}"/>
                </a:ext>
              </a:extLst>
            </p:cNvPr>
            <p:cNvSpPr/>
            <p:nvPr/>
          </p:nvSpPr>
          <p:spPr>
            <a:xfrm>
              <a:off x="2043942" y="3911725"/>
              <a:ext cx="2359616" cy="673881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B3DEB5C-B1DA-4E74-9427-9CEE2B83372F}"/>
              </a:ext>
            </a:extLst>
          </p:cNvPr>
          <p:cNvGrpSpPr/>
          <p:nvPr/>
        </p:nvGrpSpPr>
        <p:grpSpPr>
          <a:xfrm>
            <a:off x="5983705" y="2005263"/>
            <a:ext cx="3879804" cy="3550687"/>
            <a:chOff x="5983705" y="2005263"/>
            <a:chExt cx="3879804" cy="3550687"/>
          </a:xfrm>
        </p:grpSpPr>
        <p:pic>
          <p:nvPicPr>
            <p:cNvPr id="19" name="그림 18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0C055E27-C776-4459-8AE2-82D69FDFA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3705" y="2005263"/>
              <a:ext cx="3831677" cy="355068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8D04E7E-11F5-4DC8-B0EA-7104C7A99002}"/>
                </a:ext>
              </a:extLst>
            </p:cNvPr>
            <p:cNvSpPr/>
            <p:nvPr/>
          </p:nvSpPr>
          <p:spPr>
            <a:xfrm>
              <a:off x="6896679" y="2893051"/>
              <a:ext cx="2359616" cy="673881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62CA23C-6259-422A-A5A8-7BC56670AF4E}"/>
                </a:ext>
              </a:extLst>
            </p:cNvPr>
            <p:cNvSpPr/>
            <p:nvPr/>
          </p:nvSpPr>
          <p:spPr>
            <a:xfrm>
              <a:off x="6896679" y="4713830"/>
              <a:ext cx="1132395" cy="507875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B0C28F3-8B48-4E08-9FAB-B43162565AFF}"/>
                </a:ext>
              </a:extLst>
            </p:cNvPr>
            <p:cNvSpPr/>
            <p:nvPr/>
          </p:nvSpPr>
          <p:spPr>
            <a:xfrm>
              <a:off x="9184105" y="5221705"/>
              <a:ext cx="679404" cy="334245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9750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CBF817-5CFC-4780-A247-56D7ACBD3FD7}"/>
              </a:ext>
            </a:extLst>
          </p:cNvPr>
          <p:cNvSpPr txBox="1"/>
          <p:nvPr/>
        </p:nvSpPr>
        <p:spPr>
          <a:xfrm>
            <a:off x="914400" y="417095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</a:t>
            </a:r>
            <a:r>
              <a:rPr lang="ko-KR" altLang="en-US" b="1" spc="300" dirty="0"/>
              <a:t>의 현재 시점을 저장하기 </a:t>
            </a:r>
            <a:r>
              <a:rPr lang="en-US" altLang="ko-KR" b="1" spc="300" dirty="0"/>
              <a:t>!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E21213-9194-49A1-89F0-BADCC79E2E67}"/>
              </a:ext>
            </a:extLst>
          </p:cNvPr>
          <p:cNvSpPr txBox="1"/>
          <p:nvPr/>
        </p:nvSpPr>
        <p:spPr>
          <a:xfrm>
            <a:off x="914401" y="991619"/>
            <a:ext cx="5810630" cy="610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SourceTree</a:t>
            </a:r>
            <a:r>
              <a:rPr lang="ko-KR" altLang="en-US" sz="1200" dirty="0"/>
              <a:t>의 </a:t>
            </a:r>
            <a:r>
              <a:rPr lang="en-US" altLang="ko-KR" sz="1200" dirty="0"/>
              <a:t>History</a:t>
            </a:r>
            <a:r>
              <a:rPr lang="ko-KR" altLang="en-US" sz="1200" dirty="0"/>
              <a:t>를 선택하면 지금까지 진행한 상황을 한눈에 볼 수 있습니다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각각의 타임캡슐을 선택하면 어떤 부분이 변경되었는지 알 수 있습니다</a:t>
            </a:r>
            <a:r>
              <a:rPr lang="en-US" altLang="ko-KR" sz="1200" dirty="0"/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9B9B1D2-01D8-412A-9EED-D6D440C9D308}"/>
              </a:ext>
            </a:extLst>
          </p:cNvPr>
          <p:cNvGrpSpPr/>
          <p:nvPr/>
        </p:nvGrpSpPr>
        <p:grpSpPr>
          <a:xfrm>
            <a:off x="1147794" y="1807427"/>
            <a:ext cx="6537485" cy="4182787"/>
            <a:chOff x="1155816" y="1807427"/>
            <a:chExt cx="6537485" cy="4182787"/>
          </a:xfrm>
        </p:grpSpPr>
        <p:pic>
          <p:nvPicPr>
            <p:cNvPr id="5" name="그림 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2379CEAA-D750-4754-BE68-19B2C18BE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816" y="1807427"/>
              <a:ext cx="6537485" cy="418278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D0970EC-576C-4FED-AEA9-04906BED64F6}"/>
                </a:ext>
              </a:extLst>
            </p:cNvPr>
            <p:cNvSpPr/>
            <p:nvPr/>
          </p:nvSpPr>
          <p:spPr>
            <a:xfrm>
              <a:off x="1155816" y="3092059"/>
              <a:ext cx="1025910" cy="276783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6805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52BEFCB7-2AFE-4BEE-A7FE-EFC9BAC14920}"/>
              </a:ext>
            </a:extLst>
          </p:cNvPr>
          <p:cNvGrpSpPr/>
          <p:nvPr/>
        </p:nvGrpSpPr>
        <p:grpSpPr>
          <a:xfrm>
            <a:off x="1133083" y="1215534"/>
            <a:ext cx="8034983" cy="5413512"/>
            <a:chOff x="1165167" y="1375956"/>
            <a:chExt cx="8034983" cy="541351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E515DDE-989A-40D5-B515-163D47314820}"/>
                </a:ext>
              </a:extLst>
            </p:cNvPr>
            <p:cNvSpPr txBox="1"/>
            <p:nvPr/>
          </p:nvSpPr>
          <p:spPr>
            <a:xfrm>
              <a:off x="3274530" y="1375956"/>
              <a:ext cx="24096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i="1" spc="300" dirty="0">
                  <a:solidFill>
                    <a:schemeClr val="accent1"/>
                  </a:solidFill>
                </a:rPr>
                <a:t>현재 진행상황</a:t>
              </a:r>
            </a:p>
          </p:txBody>
        </p:sp>
        <p:sp>
          <p:nvSpPr>
            <p:cNvPr id="4" name="원통형 3">
              <a:extLst>
                <a:ext uri="{FF2B5EF4-FFF2-40B4-BE49-F238E27FC236}">
                  <a16:creationId xmlns:a16="http://schemas.microsoft.com/office/drawing/2014/main" id="{58AE01C0-4AD1-44B0-9969-877A2A6EA247}"/>
                </a:ext>
              </a:extLst>
            </p:cNvPr>
            <p:cNvSpPr/>
            <p:nvPr/>
          </p:nvSpPr>
          <p:spPr>
            <a:xfrm>
              <a:off x="1274748" y="5542878"/>
              <a:ext cx="633663" cy="892813"/>
            </a:xfrm>
            <a:prstGeom prst="can">
              <a:avLst>
                <a:gd name="adj" fmla="val 5031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설명선: 선 4">
              <a:extLst>
                <a:ext uri="{FF2B5EF4-FFF2-40B4-BE49-F238E27FC236}">
                  <a16:creationId xmlns:a16="http://schemas.microsoft.com/office/drawing/2014/main" id="{A78F903C-1A93-43CB-8069-CA2D146BCA87}"/>
                </a:ext>
              </a:extLst>
            </p:cNvPr>
            <p:cNvSpPr/>
            <p:nvPr/>
          </p:nvSpPr>
          <p:spPr>
            <a:xfrm>
              <a:off x="2117649" y="5822475"/>
              <a:ext cx="2370001" cy="333617"/>
            </a:xfrm>
            <a:prstGeom prst="borderCallout1">
              <a:avLst>
                <a:gd name="adj1" fmla="val 45198"/>
                <a:gd name="adj2" fmla="val -364"/>
                <a:gd name="adj3" fmla="val 45180"/>
                <a:gd name="adj4" fmla="val -1044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First </a:t>
              </a:r>
              <a:r>
                <a:rPr lang="en-US" altLang="ko-KR" sz="1400" b="1" dirty="0"/>
                <a:t>Commit</a:t>
              </a:r>
              <a:endParaRPr lang="ko-KR" altLang="en-US" b="1" dirty="0"/>
            </a:p>
          </p:txBody>
        </p:sp>
        <p:pic>
          <p:nvPicPr>
            <p:cNvPr id="6" name="그래픽 5" descr="열린 폴더">
              <a:extLst>
                <a:ext uri="{FF2B5EF4-FFF2-40B4-BE49-F238E27FC236}">
                  <a16:creationId xmlns:a16="http://schemas.microsoft.com/office/drawing/2014/main" id="{E0655F76-7921-4DF2-8E49-3E44ECD9C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35947" y="5667994"/>
              <a:ext cx="914400" cy="914400"/>
            </a:xfrm>
            <a:prstGeom prst="rect">
              <a:avLst/>
            </a:prstGeom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485F7C52-2C0F-47B2-973A-AACFE2F88D87}"/>
                </a:ext>
              </a:extLst>
            </p:cNvPr>
            <p:cNvSpPr/>
            <p:nvPr/>
          </p:nvSpPr>
          <p:spPr>
            <a:xfrm>
              <a:off x="5793147" y="6213871"/>
              <a:ext cx="457200" cy="23137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추가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FB3582-D5F8-4949-93BD-A2FB86885093}"/>
                </a:ext>
              </a:extLst>
            </p:cNvPr>
            <p:cNvSpPr txBox="1"/>
            <p:nvPr/>
          </p:nvSpPr>
          <p:spPr>
            <a:xfrm>
              <a:off x="5177466" y="6512469"/>
              <a:ext cx="12313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Legacy Project</a:t>
              </a:r>
              <a:endParaRPr lang="ko-KR" altLang="en-US" sz="1200" dirty="0"/>
            </a:p>
          </p:txBody>
        </p:sp>
        <p:sp>
          <p:nvSpPr>
            <p:cNvPr id="10" name="원통형 9">
              <a:extLst>
                <a:ext uri="{FF2B5EF4-FFF2-40B4-BE49-F238E27FC236}">
                  <a16:creationId xmlns:a16="http://schemas.microsoft.com/office/drawing/2014/main" id="{CF630B19-FE93-4D53-B5FD-97E6BE2DE5E1}"/>
                </a:ext>
              </a:extLst>
            </p:cNvPr>
            <p:cNvSpPr/>
            <p:nvPr/>
          </p:nvSpPr>
          <p:spPr>
            <a:xfrm>
              <a:off x="1269441" y="4112088"/>
              <a:ext cx="633663" cy="892813"/>
            </a:xfrm>
            <a:prstGeom prst="can">
              <a:avLst>
                <a:gd name="adj" fmla="val 5031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설명선: 선 10">
              <a:extLst>
                <a:ext uri="{FF2B5EF4-FFF2-40B4-BE49-F238E27FC236}">
                  <a16:creationId xmlns:a16="http://schemas.microsoft.com/office/drawing/2014/main" id="{9C5673C4-791F-4A1C-8CF9-5A72E10E80AB}"/>
                </a:ext>
              </a:extLst>
            </p:cNvPr>
            <p:cNvSpPr/>
            <p:nvPr/>
          </p:nvSpPr>
          <p:spPr>
            <a:xfrm>
              <a:off x="2112342" y="4391685"/>
              <a:ext cx="2375309" cy="333617"/>
            </a:xfrm>
            <a:prstGeom prst="borderCallout1">
              <a:avLst>
                <a:gd name="adj1" fmla="val 45198"/>
                <a:gd name="adj2" fmla="val -364"/>
                <a:gd name="adj3" fmla="val 45180"/>
                <a:gd name="adj4" fmla="val -1044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Add </a:t>
              </a:r>
              <a:r>
                <a:rPr lang="en-US" altLang="ko-KR" b="1" dirty="0" err="1"/>
                <a:t>login.jsp</a:t>
              </a:r>
              <a:endParaRPr lang="ko-KR" altLang="en-US" b="1" dirty="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AF8C52-B13D-40A7-ACE4-94C0BC44B452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5793147" y="3429000"/>
              <a:ext cx="0" cy="223899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그래픽 12" descr="용지">
              <a:extLst>
                <a:ext uri="{FF2B5EF4-FFF2-40B4-BE49-F238E27FC236}">
                  <a16:creationId xmlns:a16="http://schemas.microsoft.com/office/drawing/2014/main" id="{802A58E0-B150-42DE-BDC2-D5E0DD375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93833" y="4315089"/>
              <a:ext cx="914400" cy="914400"/>
            </a:xfrm>
            <a:prstGeom prst="rect">
              <a:avLst/>
            </a:prstGeom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778B19F9-C62E-413F-A6C7-F5943E653183}"/>
                </a:ext>
              </a:extLst>
            </p:cNvPr>
            <p:cNvSpPr/>
            <p:nvPr/>
          </p:nvSpPr>
          <p:spPr>
            <a:xfrm>
              <a:off x="7248103" y="4852355"/>
              <a:ext cx="457200" cy="23137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추가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BF04B36-5B3B-4F42-9455-1FCB16964420}"/>
                </a:ext>
              </a:extLst>
            </p:cNvPr>
            <p:cNvSpPr txBox="1"/>
            <p:nvPr/>
          </p:nvSpPr>
          <p:spPr>
            <a:xfrm>
              <a:off x="6826503" y="5229489"/>
              <a:ext cx="843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/>
                <a:t>login.jsp</a:t>
              </a:r>
              <a:endParaRPr lang="ko-KR" altLang="en-US" sz="12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D82B4AC-BC94-4C14-91FE-02D3687AECA2}"/>
                </a:ext>
              </a:extLst>
            </p:cNvPr>
            <p:cNvSpPr/>
            <p:nvPr/>
          </p:nvSpPr>
          <p:spPr>
            <a:xfrm>
              <a:off x="1165167" y="2202757"/>
              <a:ext cx="3480968" cy="1121474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D365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원통형 16">
              <a:extLst>
                <a:ext uri="{FF2B5EF4-FFF2-40B4-BE49-F238E27FC236}">
                  <a16:creationId xmlns:a16="http://schemas.microsoft.com/office/drawing/2014/main" id="{F2D52D8D-2BF5-4AEC-AF27-135FA88D8E3A}"/>
                </a:ext>
              </a:extLst>
            </p:cNvPr>
            <p:cNvSpPr/>
            <p:nvPr/>
          </p:nvSpPr>
          <p:spPr>
            <a:xfrm>
              <a:off x="1269441" y="2302229"/>
              <a:ext cx="633663" cy="892813"/>
            </a:xfrm>
            <a:prstGeom prst="can">
              <a:avLst>
                <a:gd name="adj" fmla="val 5031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설명선: 선 17">
              <a:extLst>
                <a:ext uri="{FF2B5EF4-FFF2-40B4-BE49-F238E27FC236}">
                  <a16:creationId xmlns:a16="http://schemas.microsoft.com/office/drawing/2014/main" id="{1F41CBAA-BF3F-4AE9-8543-33B4B26C5025}"/>
                </a:ext>
              </a:extLst>
            </p:cNvPr>
            <p:cNvSpPr/>
            <p:nvPr/>
          </p:nvSpPr>
          <p:spPr>
            <a:xfrm>
              <a:off x="2112342" y="2581826"/>
              <a:ext cx="2375311" cy="333617"/>
            </a:xfrm>
            <a:prstGeom prst="borderCallout1">
              <a:avLst>
                <a:gd name="adj1" fmla="val 45198"/>
                <a:gd name="adj2" fmla="val -364"/>
                <a:gd name="adj3" fmla="val 45180"/>
                <a:gd name="adj4" fmla="val -1044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Add Modify Delete</a:t>
              </a:r>
              <a:endParaRPr lang="ko-KR" altLang="en-US" b="1" dirty="0"/>
            </a:p>
          </p:txBody>
        </p:sp>
        <p:pic>
          <p:nvPicPr>
            <p:cNvPr id="19" name="그래픽 18" descr="용지">
              <a:extLst>
                <a:ext uri="{FF2B5EF4-FFF2-40B4-BE49-F238E27FC236}">
                  <a16:creationId xmlns:a16="http://schemas.microsoft.com/office/drawing/2014/main" id="{59CDD156-0D80-4460-8ABA-79529E5C4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85750" y="2124626"/>
              <a:ext cx="914400" cy="914400"/>
            </a:xfrm>
            <a:prstGeom prst="rect">
              <a:avLst/>
            </a:prstGeom>
          </p:spPr>
        </p:pic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303D8FC2-188F-4421-B2EF-FC208B2F9F9B}"/>
                </a:ext>
              </a:extLst>
            </p:cNvPr>
            <p:cNvSpPr/>
            <p:nvPr/>
          </p:nvSpPr>
          <p:spPr>
            <a:xfrm>
              <a:off x="8740020" y="2661892"/>
              <a:ext cx="457200" cy="23137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추가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17781A1-ABB1-47CC-B3ED-75E4C1499F03}"/>
                </a:ext>
              </a:extLst>
            </p:cNvPr>
            <p:cNvSpPr txBox="1"/>
            <p:nvPr/>
          </p:nvSpPr>
          <p:spPr>
            <a:xfrm>
              <a:off x="8318420" y="3039026"/>
              <a:ext cx="843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/>
                <a:t>join.jsp</a:t>
              </a:r>
              <a:endParaRPr lang="ko-KR" altLang="en-US" sz="1200" dirty="0"/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9209CD7-09AD-424F-A52E-0F051E5C34A3}"/>
                </a:ext>
              </a:extLst>
            </p:cNvPr>
            <p:cNvCxnSpPr>
              <a:cxnSpLocks/>
            </p:cNvCxnSpPr>
            <p:nvPr/>
          </p:nvCxnSpPr>
          <p:spPr>
            <a:xfrm>
              <a:off x="7228915" y="3429000"/>
              <a:ext cx="0" cy="844582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그래픽 22" descr="용지">
              <a:extLst>
                <a:ext uri="{FF2B5EF4-FFF2-40B4-BE49-F238E27FC236}">
                  <a16:creationId xmlns:a16="http://schemas.microsoft.com/office/drawing/2014/main" id="{1628F460-C6C0-4BC1-9B87-4E087552D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790903" y="2124626"/>
              <a:ext cx="914400" cy="914400"/>
            </a:xfrm>
            <a:prstGeom prst="rect">
              <a:avLst/>
            </a:prstGeom>
          </p:spPr>
        </p:pic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D60A4050-42B4-4AC4-AC35-0025F5CBFFF2}"/>
                </a:ext>
              </a:extLst>
            </p:cNvPr>
            <p:cNvSpPr/>
            <p:nvPr/>
          </p:nvSpPr>
          <p:spPr>
            <a:xfrm>
              <a:off x="7212503" y="2647807"/>
              <a:ext cx="457200" cy="231374"/>
            </a:xfrm>
            <a:prstGeom prst="roundRect">
              <a:avLst/>
            </a:prstGeom>
            <a:solidFill>
              <a:srgbClr val="E54D23"/>
            </a:solidFill>
            <a:ln>
              <a:solidFill>
                <a:srgbClr val="E54D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/>
                <a:t>삭제</a:t>
              </a:r>
              <a:endParaRPr lang="ko-KR" altLang="en-US" sz="9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DB74D3E-86CF-4763-B89E-339820DA6E8E}"/>
                </a:ext>
              </a:extLst>
            </p:cNvPr>
            <p:cNvSpPr txBox="1"/>
            <p:nvPr/>
          </p:nvSpPr>
          <p:spPr>
            <a:xfrm>
              <a:off x="6824160" y="3040355"/>
              <a:ext cx="843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/>
                <a:t>login.jsp</a:t>
              </a:r>
              <a:endParaRPr lang="ko-KR" altLang="en-US" sz="1200" dirty="0"/>
            </a:p>
          </p:txBody>
        </p:sp>
        <p:pic>
          <p:nvPicPr>
            <p:cNvPr id="29" name="그래픽 28" descr="용지">
              <a:extLst>
                <a:ext uri="{FF2B5EF4-FFF2-40B4-BE49-F238E27FC236}">
                  <a16:creationId xmlns:a16="http://schemas.microsoft.com/office/drawing/2014/main" id="{FFD1AF4A-E71C-4E07-A8D0-8BBBBC177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297195" y="2124626"/>
              <a:ext cx="914400" cy="914400"/>
            </a:xfrm>
            <a:prstGeom prst="rect">
              <a:avLst/>
            </a:prstGeom>
          </p:spPr>
        </p:pic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6EC668CD-2248-4C84-97D7-9F49174420F2}"/>
                </a:ext>
              </a:extLst>
            </p:cNvPr>
            <p:cNvSpPr/>
            <p:nvPr/>
          </p:nvSpPr>
          <p:spPr>
            <a:xfrm>
              <a:off x="5718795" y="2647807"/>
              <a:ext cx="457200" cy="231374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수정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9996F30-9F71-4A3C-B4A7-A77904B2CAD5}"/>
                </a:ext>
              </a:extLst>
            </p:cNvPr>
            <p:cNvSpPr txBox="1"/>
            <p:nvPr/>
          </p:nvSpPr>
          <p:spPr>
            <a:xfrm>
              <a:off x="5330452" y="3040355"/>
              <a:ext cx="843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/>
                <a:t>home.jsp</a:t>
              </a:r>
              <a:endParaRPr lang="ko-KR" altLang="en-US" sz="1200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ED14872-E493-40D6-9B12-3528B89EB750}"/>
              </a:ext>
            </a:extLst>
          </p:cNvPr>
          <p:cNvSpPr txBox="1"/>
          <p:nvPr/>
        </p:nvSpPr>
        <p:spPr>
          <a:xfrm>
            <a:off x="914400" y="417095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</a:t>
            </a:r>
            <a:r>
              <a:rPr lang="ko-KR" altLang="en-US" b="1" spc="300" dirty="0"/>
              <a:t>의 현재 시점을 저장하기 </a:t>
            </a:r>
            <a:r>
              <a:rPr lang="en-US" altLang="ko-KR" b="1" spc="300" dirty="0"/>
              <a:t>!</a:t>
            </a:r>
            <a:endParaRPr lang="ko-KR" altLang="en-US" b="1" spc="300" dirty="0"/>
          </a:p>
        </p:txBody>
      </p:sp>
    </p:spTree>
    <p:extLst>
      <p:ext uri="{BB962C8B-B14F-4D97-AF65-F5344CB8AC3E}">
        <p14:creationId xmlns:p14="http://schemas.microsoft.com/office/powerpoint/2010/main" val="1816888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F0CBAB-EA5B-4016-BF0E-18E148D37F80}"/>
              </a:ext>
            </a:extLst>
          </p:cNvPr>
          <p:cNvSpPr txBox="1"/>
          <p:nvPr/>
        </p:nvSpPr>
        <p:spPr>
          <a:xfrm>
            <a:off x="914400" y="417095"/>
            <a:ext cx="4176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</a:t>
            </a:r>
            <a:r>
              <a:rPr lang="ko-KR" altLang="en-US" b="1" spc="300" dirty="0"/>
              <a:t>의 과거 시점으로 돌아가기 </a:t>
            </a:r>
            <a:r>
              <a:rPr lang="en-US" altLang="ko-KR" b="1" spc="300" dirty="0"/>
              <a:t>!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2B1E90-D192-4143-A6BE-7211137BE24D}"/>
              </a:ext>
            </a:extLst>
          </p:cNvPr>
          <p:cNvSpPr txBox="1"/>
          <p:nvPr/>
        </p:nvSpPr>
        <p:spPr>
          <a:xfrm>
            <a:off x="914401" y="991619"/>
            <a:ext cx="4413388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이번엔 이전에 묻었던 캡슐을 파서 과거로 돌아가 보겠습니다</a:t>
            </a:r>
            <a:r>
              <a:rPr lang="en-US" altLang="ko-KR" sz="1200" dirty="0"/>
              <a:t>.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8E9E95B-128F-4216-8C75-72DE59A91ED7}"/>
              </a:ext>
            </a:extLst>
          </p:cNvPr>
          <p:cNvGrpSpPr/>
          <p:nvPr/>
        </p:nvGrpSpPr>
        <p:grpSpPr>
          <a:xfrm>
            <a:off x="1148068" y="1411704"/>
            <a:ext cx="8723736" cy="5311001"/>
            <a:chOff x="225647" y="1427746"/>
            <a:chExt cx="8723736" cy="531100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FBB3A74-3699-4F56-B160-8D255117ABD5}"/>
                </a:ext>
              </a:extLst>
            </p:cNvPr>
            <p:cNvSpPr/>
            <p:nvPr/>
          </p:nvSpPr>
          <p:spPr>
            <a:xfrm>
              <a:off x="875678" y="3990092"/>
              <a:ext cx="3480968" cy="1100238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D365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82915B9-D3E4-45B6-ABE0-1B54BCEFA04C}"/>
                </a:ext>
              </a:extLst>
            </p:cNvPr>
            <p:cNvSpPr txBox="1"/>
            <p:nvPr/>
          </p:nvSpPr>
          <p:spPr>
            <a:xfrm>
              <a:off x="3023763" y="1427746"/>
              <a:ext cx="2409634" cy="452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i="1" spc="300" dirty="0">
                  <a:solidFill>
                    <a:schemeClr val="accent1"/>
                  </a:solidFill>
                </a:rPr>
                <a:t>현재 진행상황</a:t>
              </a:r>
            </a:p>
          </p:txBody>
        </p:sp>
        <p:sp>
          <p:nvSpPr>
            <p:cNvPr id="6" name="원통형 5">
              <a:extLst>
                <a:ext uri="{FF2B5EF4-FFF2-40B4-BE49-F238E27FC236}">
                  <a16:creationId xmlns:a16="http://schemas.microsoft.com/office/drawing/2014/main" id="{76C1AB90-AEA9-4BCB-A3AA-EECF2134BD61}"/>
                </a:ext>
              </a:extLst>
            </p:cNvPr>
            <p:cNvSpPr/>
            <p:nvPr/>
          </p:nvSpPr>
          <p:spPr>
            <a:xfrm>
              <a:off x="1023981" y="5515763"/>
              <a:ext cx="633663" cy="875907"/>
            </a:xfrm>
            <a:prstGeom prst="can">
              <a:avLst>
                <a:gd name="adj" fmla="val 5031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설명선: 선 6">
              <a:extLst>
                <a:ext uri="{FF2B5EF4-FFF2-40B4-BE49-F238E27FC236}">
                  <a16:creationId xmlns:a16="http://schemas.microsoft.com/office/drawing/2014/main" id="{71BEC621-C908-424B-A1A1-F047281D6FB4}"/>
                </a:ext>
              </a:extLst>
            </p:cNvPr>
            <p:cNvSpPr/>
            <p:nvPr/>
          </p:nvSpPr>
          <p:spPr>
            <a:xfrm>
              <a:off x="1866882" y="5790065"/>
              <a:ext cx="2370001" cy="327300"/>
            </a:xfrm>
            <a:prstGeom prst="borderCallout1">
              <a:avLst>
                <a:gd name="adj1" fmla="val 45198"/>
                <a:gd name="adj2" fmla="val -364"/>
                <a:gd name="adj3" fmla="val 45180"/>
                <a:gd name="adj4" fmla="val -1044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First </a:t>
              </a:r>
              <a:r>
                <a:rPr lang="en-US" altLang="ko-KR" sz="1400" b="1" dirty="0"/>
                <a:t>Commit</a:t>
              </a:r>
              <a:endParaRPr lang="ko-KR" altLang="en-US" b="1" dirty="0"/>
            </a:p>
          </p:txBody>
        </p:sp>
        <p:pic>
          <p:nvPicPr>
            <p:cNvPr id="8" name="그래픽 7" descr="열린 폴더">
              <a:extLst>
                <a:ext uri="{FF2B5EF4-FFF2-40B4-BE49-F238E27FC236}">
                  <a16:creationId xmlns:a16="http://schemas.microsoft.com/office/drawing/2014/main" id="{CDB45D9C-7260-4621-A551-D57866471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85180" y="5638509"/>
              <a:ext cx="914400" cy="897085"/>
            </a:xfrm>
            <a:prstGeom prst="rect">
              <a:avLst/>
            </a:prstGeom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FE05F86-A6D0-4193-9E6F-3A00EED98D01}"/>
                </a:ext>
              </a:extLst>
            </p:cNvPr>
            <p:cNvSpPr/>
            <p:nvPr/>
          </p:nvSpPr>
          <p:spPr>
            <a:xfrm>
              <a:off x="5542380" y="6174050"/>
              <a:ext cx="457200" cy="22699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추가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2091F2-4060-4198-BDC9-8016EDAD37F1}"/>
                </a:ext>
              </a:extLst>
            </p:cNvPr>
            <p:cNvSpPr txBox="1"/>
            <p:nvPr/>
          </p:nvSpPr>
          <p:spPr>
            <a:xfrm>
              <a:off x="4926699" y="6466993"/>
              <a:ext cx="1231361" cy="271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Legacy Project</a:t>
              </a:r>
              <a:endParaRPr lang="ko-KR" altLang="en-US" sz="1200" dirty="0"/>
            </a:p>
          </p:txBody>
        </p:sp>
        <p:sp>
          <p:nvSpPr>
            <p:cNvPr id="11" name="원통형 10">
              <a:extLst>
                <a:ext uri="{FF2B5EF4-FFF2-40B4-BE49-F238E27FC236}">
                  <a16:creationId xmlns:a16="http://schemas.microsoft.com/office/drawing/2014/main" id="{3038B542-7484-405A-9002-7283AD25AB7E}"/>
                </a:ext>
              </a:extLst>
            </p:cNvPr>
            <p:cNvSpPr/>
            <p:nvPr/>
          </p:nvSpPr>
          <p:spPr>
            <a:xfrm>
              <a:off x="1018674" y="4112066"/>
              <a:ext cx="633663" cy="875907"/>
            </a:xfrm>
            <a:prstGeom prst="can">
              <a:avLst>
                <a:gd name="adj" fmla="val 5031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설명선: 선 11">
              <a:extLst>
                <a:ext uri="{FF2B5EF4-FFF2-40B4-BE49-F238E27FC236}">
                  <a16:creationId xmlns:a16="http://schemas.microsoft.com/office/drawing/2014/main" id="{60CD47C7-E2E6-41B6-8E37-41246DD91148}"/>
                </a:ext>
              </a:extLst>
            </p:cNvPr>
            <p:cNvSpPr/>
            <p:nvPr/>
          </p:nvSpPr>
          <p:spPr>
            <a:xfrm>
              <a:off x="1861575" y="4386369"/>
              <a:ext cx="2375309" cy="327300"/>
            </a:xfrm>
            <a:prstGeom prst="borderCallout1">
              <a:avLst>
                <a:gd name="adj1" fmla="val 45198"/>
                <a:gd name="adj2" fmla="val -364"/>
                <a:gd name="adj3" fmla="val 45180"/>
                <a:gd name="adj4" fmla="val -1044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Add </a:t>
              </a:r>
              <a:r>
                <a:rPr lang="en-US" altLang="ko-KR" b="1" dirty="0" err="1"/>
                <a:t>login.jsp</a:t>
              </a:r>
              <a:endParaRPr lang="ko-KR" altLang="en-US" b="1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F088B1C-A5B9-4875-AEDE-8828D5C13A78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>
              <a:off x="5542380" y="3441913"/>
              <a:ext cx="0" cy="2196596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그래픽 13" descr="용지">
              <a:extLst>
                <a:ext uri="{FF2B5EF4-FFF2-40B4-BE49-F238E27FC236}">
                  <a16:creationId xmlns:a16="http://schemas.microsoft.com/office/drawing/2014/main" id="{12824329-36C8-485E-AB2D-657A8DBA2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43066" y="4311223"/>
              <a:ext cx="914400" cy="897085"/>
            </a:xfrm>
            <a:prstGeom prst="rect">
              <a:avLst/>
            </a:prstGeom>
          </p:spPr>
        </p:pic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F342C326-6B02-4DB6-80DB-D3B7923A01DF}"/>
                </a:ext>
              </a:extLst>
            </p:cNvPr>
            <p:cNvSpPr/>
            <p:nvPr/>
          </p:nvSpPr>
          <p:spPr>
            <a:xfrm>
              <a:off x="6997336" y="4838315"/>
              <a:ext cx="457200" cy="22699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추가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94940F2-5778-4021-8035-7FBD0DEF157F}"/>
                </a:ext>
              </a:extLst>
            </p:cNvPr>
            <p:cNvSpPr txBox="1"/>
            <p:nvPr/>
          </p:nvSpPr>
          <p:spPr>
            <a:xfrm>
              <a:off x="6575736" y="5208308"/>
              <a:ext cx="843200" cy="271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/>
                <a:t>login.jsp</a:t>
              </a:r>
              <a:endParaRPr lang="ko-KR" altLang="en-US" sz="1200" dirty="0"/>
            </a:p>
          </p:txBody>
        </p:sp>
        <p:sp>
          <p:nvSpPr>
            <p:cNvPr id="18" name="원통형 17">
              <a:extLst>
                <a:ext uri="{FF2B5EF4-FFF2-40B4-BE49-F238E27FC236}">
                  <a16:creationId xmlns:a16="http://schemas.microsoft.com/office/drawing/2014/main" id="{CAAA9E14-0ABF-4766-B208-649AA26D2C60}"/>
                </a:ext>
              </a:extLst>
            </p:cNvPr>
            <p:cNvSpPr/>
            <p:nvPr/>
          </p:nvSpPr>
          <p:spPr>
            <a:xfrm>
              <a:off x="1018674" y="2336479"/>
              <a:ext cx="633663" cy="875907"/>
            </a:xfrm>
            <a:prstGeom prst="can">
              <a:avLst>
                <a:gd name="adj" fmla="val 5031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설명선: 선 18">
              <a:extLst>
                <a:ext uri="{FF2B5EF4-FFF2-40B4-BE49-F238E27FC236}">
                  <a16:creationId xmlns:a16="http://schemas.microsoft.com/office/drawing/2014/main" id="{B4F3DD55-325A-44E4-AE62-8DB45F3087FD}"/>
                </a:ext>
              </a:extLst>
            </p:cNvPr>
            <p:cNvSpPr/>
            <p:nvPr/>
          </p:nvSpPr>
          <p:spPr>
            <a:xfrm>
              <a:off x="1861575" y="2610781"/>
              <a:ext cx="2375311" cy="327300"/>
            </a:xfrm>
            <a:prstGeom prst="borderCallout1">
              <a:avLst>
                <a:gd name="adj1" fmla="val 45198"/>
                <a:gd name="adj2" fmla="val -364"/>
                <a:gd name="adj3" fmla="val 45180"/>
                <a:gd name="adj4" fmla="val -1044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Add Modify Delete</a:t>
              </a:r>
              <a:endParaRPr lang="ko-KR" altLang="en-US" b="1" dirty="0"/>
            </a:p>
          </p:txBody>
        </p:sp>
        <p:pic>
          <p:nvPicPr>
            <p:cNvPr id="20" name="그래픽 19" descr="용지">
              <a:extLst>
                <a:ext uri="{FF2B5EF4-FFF2-40B4-BE49-F238E27FC236}">
                  <a16:creationId xmlns:a16="http://schemas.microsoft.com/office/drawing/2014/main" id="{1DF6CB58-7D3D-44F5-BC8B-B66E3B745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34983" y="2162239"/>
              <a:ext cx="914400" cy="897085"/>
            </a:xfrm>
            <a:prstGeom prst="rect">
              <a:avLst/>
            </a:prstGeom>
          </p:spPr>
        </p:pic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576628D7-1E7E-4E30-951B-8BC7E47B1412}"/>
                </a:ext>
              </a:extLst>
            </p:cNvPr>
            <p:cNvSpPr/>
            <p:nvPr/>
          </p:nvSpPr>
          <p:spPr>
            <a:xfrm>
              <a:off x="8489253" y="2689331"/>
              <a:ext cx="457200" cy="22699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추가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157FC50-1CFB-4C5C-A8E5-8393CB5DE3D5}"/>
                </a:ext>
              </a:extLst>
            </p:cNvPr>
            <p:cNvSpPr txBox="1"/>
            <p:nvPr/>
          </p:nvSpPr>
          <p:spPr>
            <a:xfrm>
              <a:off x="8067653" y="3059324"/>
              <a:ext cx="843200" cy="271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/>
                <a:t>join.jsp</a:t>
              </a:r>
              <a:endParaRPr lang="ko-KR" altLang="en-US" sz="1200" dirty="0"/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2D8DBADB-0EEE-44B6-9EC6-2BADB038DC7C}"/>
                </a:ext>
              </a:extLst>
            </p:cNvPr>
            <p:cNvCxnSpPr>
              <a:cxnSpLocks/>
            </p:cNvCxnSpPr>
            <p:nvPr/>
          </p:nvCxnSpPr>
          <p:spPr>
            <a:xfrm>
              <a:off x="6978148" y="3441913"/>
              <a:ext cx="0" cy="828589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그래픽 23" descr="용지">
              <a:extLst>
                <a:ext uri="{FF2B5EF4-FFF2-40B4-BE49-F238E27FC236}">
                  <a16:creationId xmlns:a16="http://schemas.microsoft.com/office/drawing/2014/main" id="{C37CA356-FD67-4D71-9301-F6F2B40E7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40136" y="2162239"/>
              <a:ext cx="914400" cy="897085"/>
            </a:xfrm>
            <a:prstGeom prst="rect">
              <a:avLst/>
            </a:prstGeom>
          </p:spPr>
        </p:pic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2EBCC9F4-9990-4264-94D6-5B4D04DC3AA0}"/>
                </a:ext>
              </a:extLst>
            </p:cNvPr>
            <p:cNvSpPr/>
            <p:nvPr/>
          </p:nvSpPr>
          <p:spPr>
            <a:xfrm>
              <a:off x="6961736" y="2675513"/>
              <a:ext cx="457200" cy="226993"/>
            </a:xfrm>
            <a:prstGeom prst="roundRect">
              <a:avLst/>
            </a:prstGeom>
            <a:solidFill>
              <a:srgbClr val="E54D23"/>
            </a:solidFill>
            <a:ln>
              <a:solidFill>
                <a:srgbClr val="E54D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/>
                <a:t>삭제</a:t>
              </a:r>
              <a:endParaRPr lang="ko-KR" altLang="en-US" sz="9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E2B4FFF-8569-42AE-9B52-53F748E3D5DA}"/>
                </a:ext>
              </a:extLst>
            </p:cNvPr>
            <p:cNvSpPr txBox="1"/>
            <p:nvPr/>
          </p:nvSpPr>
          <p:spPr>
            <a:xfrm>
              <a:off x="6573393" y="3060628"/>
              <a:ext cx="843200" cy="271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/>
                <a:t>login.jsp</a:t>
              </a:r>
              <a:endParaRPr lang="ko-KR" altLang="en-US" sz="1200" dirty="0"/>
            </a:p>
          </p:txBody>
        </p:sp>
        <p:pic>
          <p:nvPicPr>
            <p:cNvPr id="27" name="그래픽 26" descr="용지">
              <a:extLst>
                <a:ext uri="{FF2B5EF4-FFF2-40B4-BE49-F238E27FC236}">
                  <a16:creationId xmlns:a16="http://schemas.microsoft.com/office/drawing/2014/main" id="{35AF0405-2203-4262-8A47-883E750FE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046428" y="2162239"/>
              <a:ext cx="914400" cy="897085"/>
            </a:xfrm>
            <a:prstGeom prst="rect">
              <a:avLst/>
            </a:prstGeom>
          </p:spPr>
        </p:pic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2DEE6324-C5A3-4B5B-AE7D-F2D81389AFC1}"/>
                </a:ext>
              </a:extLst>
            </p:cNvPr>
            <p:cNvSpPr/>
            <p:nvPr/>
          </p:nvSpPr>
          <p:spPr>
            <a:xfrm>
              <a:off x="5468028" y="2675513"/>
              <a:ext cx="457200" cy="22699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수정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3F93309-BB25-4C7F-BB01-284E8070D5A6}"/>
                </a:ext>
              </a:extLst>
            </p:cNvPr>
            <p:cNvSpPr txBox="1"/>
            <p:nvPr/>
          </p:nvSpPr>
          <p:spPr>
            <a:xfrm>
              <a:off x="5079685" y="3060628"/>
              <a:ext cx="843200" cy="271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/>
                <a:t>home.jsp</a:t>
              </a:r>
              <a:endParaRPr lang="ko-KR" altLang="en-US" sz="1200" dirty="0"/>
            </a:p>
          </p:txBody>
        </p:sp>
        <p:sp>
          <p:nvSpPr>
            <p:cNvPr id="30" name="화살표: 아래쪽 29">
              <a:extLst>
                <a:ext uri="{FF2B5EF4-FFF2-40B4-BE49-F238E27FC236}">
                  <a16:creationId xmlns:a16="http://schemas.microsoft.com/office/drawing/2014/main" id="{96F9F694-022E-49AC-AD05-8B3677810EBD}"/>
                </a:ext>
              </a:extLst>
            </p:cNvPr>
            <p:cNvSpPr/>
            <p:nvPr/>
          </p:nvSpPr>
          <p:spPr>
            <a:xfrm>
              <a:off x="225647" y="3212386"/>
              <a:ext cx="564427" cy="688976"/>
            </a:xfrm>
            <a:prstGeom prst="downArrow">
              <a:avLst/>
            </a:prstGeom>
            <a:solidFill>
              <a:srgbClr val="D365F1"/>
            </a:solidFill>
            <a:ln>
              <a:solidFill>
                <a:srgbClr val="D365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9838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EBFB98-FFF7-40AE-9AA4-B3BD9820D4A6}"/>
              </a:ext>
            </a:extLst>
          </p:cNvPr>
          <p:cNvSpPr txBox="1"/>
          <p:nvPr/>
        </p:nvSpPr>
        <p:spPr>
          <a:xfrm>
            <a:off x="914400" y="417095"/>
            <a:ext cx="4176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</a:t>
            </a:r>
            <a:r>
              <a:rPr lang="ko-KR" altLang="en-US" b="1" spc="300" dirty="0"/>
              <a:t>의 과거 시점으로 돌아가기 </a:t>
            </a:r>
            <a:r>
              <a:rPr lang="en-US" altLang="ko-KR" b="1" spc="300" dirty="0"/>
              <a:t>!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3C18BB-0050-49AD-BE94-11AED75FDB36}"/>
              </a:ext>
            </a:extLst>
          </p:cNvPr>
          <p:cNvSpPr txBox="1"/>
          <p:nvPr/>
        </p:nvSpPr>
        <p:spPr>
          <a:xfrm>
            <a:off x="914401" y="991619"/>
            <a:ext cx="3499676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과거로 돌아가는 방법은 </a:t>
            </a:r>
            <a:r>
              <a:rPr lang="en-US" altLang="ko-KR" sz="1200" dirty="0"/>
              <a:t>2</a:t>
            </a:r>
            <a:r>
              <a:rPr lang="ko-KR" altLang="en-US" sz="1200" dirty="0"/>
              <a:t>가지 방법이 있습니다</a:t>
            </a:r>
            <a:r>
              <a:rPr lang="en-US" altLang="ko-KR" sz="12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BD95DD-E611-44B9-8BF1-2D337E7CA67C}"/>
              </a:ext>
            </a:extLst>
          </p:cNvPr>
          <p:cNvSpPr txBox="1"/>
          <p:nvPr/>
        </p:nvSpPr>
        <p:spPr>
          <a:xfrm>
            <a:off x="914400" y="1325236"/>
            <a:ext cx="7175490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첫 번째 방법은 과감하게 돌아가는 방법</a:t>
            </a:r>
            <a:r>
              <a:rPr lang="en-US" altLang="ko-KR" sz="1200" dirty="0"/>
              <a:t>( </a:t>
            </a:r>
            <a:r>
              <a:rPr lang="en-US" altLang="ko-KR" sz="1200" dirty="0">
                <a:solidFill>
                  <a:srgbClr val="FF0000"/>
                </a:solidFill>
              </a:rPr>
              <a:t>Reset</a:t>
            </a:r>
            <a:r>
              <a:rPr lang="en-US" altLang="ko-KR" sz="1200" dirty="0"/>
              <a:t> )</a:t>
            </a:r>
            <a:r>
              <a:rPr lang="ko-KR" altLang="en-US" sz="1200" dirty="0"/>
              <a:t> 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과거의 이후 행적을 모드 지우는 방법입니다</a:t>
            </a:r>
            <a:r>
              <a:rPr lang="en-US" altLang="ko-KR" sz="1200" dirty="0"/>
              <a:t>.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5FFA93CE-9F34-4D4A-B4EA-10DBF4981582}"/>
              </a:ext>
            </a:extLst>
          </p:cNvPr>
          <p:cNvGrpSpPr/>
          <p:nvPr/>
        </p:nvGrpSpPr>
        <p:grpSpPr>
          <a:xfrm>
            <a:off x="499251" y="2352382"/>
            <a:ext cx="5412265" cy="3345557"/>
            <a:chOff x="846964" y="2520824"/>
            <a:chExt cx="5617987" cy="334555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703B5A6-C381-4F6F-98B2-0000A3A9FA9F}"/>
                </a:ext>
              </a:extLst>
            </p:cNvPr>
            <p:cNvSpPr/>
            <p:nvPr/>
          </p:nvSpPr>
          <p:spPr>
            <a:xfrm>
              <a:off x="1336797" y="3974359"/>
              <a:ext cx="2261969" cy="762891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D365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원통형 7">
              <a:extLst>
                <a:ext uri="{FF2B5EF4-FFF2-40B4-BE49-F238E27FC236}">
                  <a16:creationId xmlns:a16="http://schemas.microsoft.com/office/drawing/2014/main" id="{1CD8B3B6-1998-49F6-9180-A8B17235DDEC}"/>
                </a:ext>
              </a:extLst>
            </p:cNvPr>
            <p:cNvSpPr/>
            <p:nvPr/>
          </p:nvSpPr>
          <p:spPr>
            <a:xfrm>
              <a:off x="1433166" y="5032239"/>
              <a:ext cx="411761" cy="607342"/>
            </a:xfrm>
            <a:prstGeom prst="can">
              <a:avLst>
                <a:gd name="adj" fmla="val 5031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설명선: 선 8">
              <a:extLst>
                <a:ext uri="{FF2B5EF4-FFF2-40B4-BE49-F238E27FC236}">
                  <a16:creationId xmlns:a16="http://schemas.microsoft.com/office/drawing/2014/main" id="{5EC4BA45-85F6-4F25-A769-6CA2D3CFC895}"/>
                </a:ext>
              </a:extLst>
            </p:cNvPr>
            <p:cNvSpPr/>
            <p:nvPr/>
          </p:nvSpPr>
          <p:spPr>
            <a:xfrm>
              <a:off x="1980891" y="5222437"/>
              <a:ext cx="1540051" cy="226946"/>
            </a:xfrm>
            <a:prstGeom prst="borderCallout1">
              <a:avLst>
                <a:gd name="adj1" fmla="val 45198"/>
                <a:gd name="adj2" fmla="val -364"/>
                <a:gd name="adj3" fmla="val 45180"/>
                <a:gd name="adj4" fmla="val -1044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/>
                <a:t>First </a:t>
              </a:r>
              <a:r>
                <a:rPr lang="en-US" altLang="ko-KR" sz="700" b="1" dirty="0"/>
                <a:t>Commit</a:t>
              </a:r>
              <a:endParaRPr lang="ko-KR" altLang="en-US" sz="900" b="1" dirty="0"/>
            </a:p>
          </p:txBody>
        </p:sp>
        <p:pic>
          <p:nvPicPr>
            <p:cNvPr id="10" name="그래픽 9" descr="열린 폴더">
              <a:extLst>
                <a:ext uri="{FF2B5EF4-FFF2-40B4-BE49-F238E27FC236}">
                  <a16:creationId xmlns:a16="http://schemas.microsoft.com/office/drawing/2014/main" id="{50BCA300-896F-4DB9-B550-0E2D1EAAB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39565" y="5117350"/>
              <a:ext cx="594186" cy="622027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9C40033-860D-40E2-B9AA-6721A6688001}"/>
                </a:ext>
              </a:extLst>
            </p:cNvPr>
            <p:cNvSpPr/>
            <p:nvPr/>
          </p:nvSpPr>
          <p:spPr>
            <a:xfrm>
              <a:off x="4136659" y="5488687"/>
              <a:ext cx="297093" cy="1573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700" b="1" dirty="0"/>
                <a:t>추가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306AAE1-CA11-4688-B7D8-2597E77323DA}"/>
                </a:ext>
              </a:extLst>
            </p:cNvPr>
            <p:cNvSpPr txBox="1"/>
            <p:nvPr/>
          </p:nvSpPr>
          <p:spPr>
            <a:xfrm>
              <a:off x="3736582" y="5691809"/>
              <a:ext cx="800151" cy="174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/>
                <a:t>Legacy Project</a:t>
              </a:r>
              <a:endParaRPr lang="ko-KR" altLang="en-US" sz="700" dirty="0"/>
            </a:p>
          </p:txBody>
        </p:sp>
        <p:sp>
          <p:nvSpPr>
            <p:cNvPr id="13" name="원통형 12">
              <a:extLst>
                <a:ext uri="{FF2B5EF4-FFF2-40B4-BE49-F238E27FC236}">
                  <a16:creationId xmlns:a16="http://schemas.microsoft.com/office/drawing/2014/main" id="{35B92039-AED9-446F-B3D2-ED3CCA9457CD}"/>
                </a:ext>
              </a:extLst>
            </p:cNvPr>
            <p:cNvSpPr/>
            <p:nvPr/>
          </p:nvSpPr>
          <p:spPr>
            <a:xfrm>
              <a:off x="1429717" y="4058934"/>
              <a:ext cx="411761" cy="607342"/>
            </a:xfrm>
            <a:prstGeom prst="can">
              <a:avLst>
                <a:gd name="adj" fmla="val 5031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설명선: 선 13">
              <a:extLst>
                <a:ext uri="{FF2B5EF4-FFF2-40B4-BE49-F238E27FC236}">
                  <a16:creationId xmlns:a16="http://schemas.microsoft.com/office/drawing/2014/main" id="{28B2759F-3052-4665-A9A9-A82C66387715}"/>
                </a:ext>
              </a:extLst>
            </p:cNvPr>
            <p:cNvSpPr/>
            <p:nvPr/>
          </p:nvSpPr>
          <p:spPr>
            <a:xfrm>
              <a:off x="1977443" y="4249132"/>
              <a:ext cx="1543500" cy="226946"/>
            </a:xfrm>
            <a:prstGeom prst="borderCallout1">
              <a:avLst>
                <a:gd name="adj1" fmla="val 45198"/>
                <a:gd name="adj2" fmla="val -364"/>
                <a:gd name="adj3" fmla="val 45180"/>
                <a:gd name="adj4" fmla="val -1044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/>
                <a:t>Add </a:t>
              </a:r>
              <a:r>
                <a:rPr lang="en-US" altLang="ko-KR" sz="900" b="1" dirty="0" err="1"/>
                <a:t>login.jsp</a:t>
              </a:r>
              <a:endParaRPr lang="ko-KR" altLang="en-US" sz="900" b="1" dirty="0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77504D0-B207-4707-8AC3-F2B8D77DD98F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>
              <a:off x="4136659" y="3594259"/>
              <a:ext cx="0" cy="1523091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그래픽 15" descr="용지">
              <a:extLst>
                <a:ext uri="{FF2B5EF4-FFF2-40B4-BE49-F238E27FC236}">
                  <a16:creationId xmlns:a16="http://schemas.microsoft.com/office/drawing/2014/main" id="{02BF2EEB-FB2B-45D2-8A5D-860AB4EAF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86915" y="4197027"/>
              <a:ext cx="594186" cy="622027"/>
            </a:xfrm>
            <a:prstGeom prst="rect">
              <a:avLst/>
            </a:prstGeom>
          </p:spPr>
        </p:pic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9736324E-E79A-4058-9763-C52353B04276}"/>
                </a:ext>
              </a:extLst>
            </p:cNvPr>
            <p:cNvSpPr/>
            <p:nvPr/>
          </p:nvSpPr>
          <p:spPr>
            <a:xfrm>
              <a:off x="5082104" y="4562506"/>
              <a:ext cx="297093" cy="1573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700" b="1" dirty="0"/>
                <a:t>추가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B7989EC-39AF-4ACE-9831-9C161E3B0A77}"/>
                </a:ext>
              </a:extLst>
            </p:cNvPr>
            <p:cNvSpPr txBox="1"/>
            <p:nvPr/>
          </p:nvSpPr>
          <p:spPr>
            <a:xfrm>
              <a:off x="4808144" y="4819054"/>
              <a:ext cx="547920" cy="174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err="1"/>
                <a:t>login.jsp</a:t>
              </a:r>
              <a:endParaRPr lang="ko-KR" altLang="en-US" sz="700" dirty="0"/>
            </a:p>
          </p:txBody>
        </p:sp>
        <p:sp>
          <p:nvSpPr>
            <p:cNvPr id="19" name="원통형 18">
              <a:extLst>
                <a:ext uri="{FF2B5EF4-FFF2-40B4-BE49-F238E27FC236}">
                  <a16:creationId xmlns:a16="http://schemas.microsoft.com/office/drawing/2014/main" id="{CECD0ABF-B247-4B3D-84A6-6C6AFE0079F2}"/>
                </a:ext>
              </a:extLst>
            </p:cNvPr>
            <p:cNvSpPr/>
            <p:nvPr/>
          </p:nvSpPr>
          <p:spPr>
            <a:xfrm>
              <a:off x="1429717" y="2827766"/>
              <a:ext cx="411761" cy="607342"/>
            </a:xfrm>
            <a:prstGeom prst="can">
              <a:avLst>
                <a:gd name="adj" fmla="val 5031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설명선: 선 19">
              <a:extLst>
                <a:ext uri="{FF2B5EF4-FFF2-40B4-BE49-F238E27FC236}">
                  <a16:creationId xmlns:a16="http://schemas.microsoft.com/office/drawing/2014/main" id="{0BF0862F-7099-4A81-99B1-89020C05009E}"/>
                </a:ext>
              </a:extLst>
            </p:cNvPr>
            <p:cNvSpPr/>
            <p:nvPr/>
          </p:nvSpPr>
          <p:spPr>
            <a:xfrm>
              <a:off x="1977443" y="3017963"/>
              <a:ext cx="1543501" cy="226946"/>
            </a:xfrm>
            <a:prstGeom prst="borderCallout1">
              <a:avLst>
                <a:gd name="adj1" fmla="val 45198"/>
                <a:gd name="adj2" fmla="val -364"/>
                <a:gd name="adj3" fmla="val 45180"/>
                <a:gd name="adj4" fmla="val -1044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/>
                <a:t>Add Modify Delete</a:t>
              </a:r>
              <a:endParaRPr lang="ko-KR" altLang="en-US" sz="900" b="1" dirty="0"/>
            </a:p>
          </p:txBody>
        </p:sp>
        <p:pic>
          <p:nvPicPr>
            <p:cNvPr id="21" name="그래픽 20" descr="용지">
              <a:extLst>
                <a:ext uri="{FF2B5EF4-FFF2-40B4-BE49-F238E27FC236}">
                  <a16:creationId xmlns:a16="http://schemas.microsoft.com/office/drawing/2014/main" id="{50E3E95B-A4D6-41C3-ACE6-722096E3D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56378" y="2706950"/>
              <a:ext cx="594186" cy="622027"/>
            </a:xfrm>
            <a:prstGeom prst="rect">
              <a:avLst/>
            </a:prstGeom>
          </p:spPr>
        </p:pic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881785BB-0FB8-4E5C-91BD-5F859C977A4E}"/>
                </a:ext>
              </a:extLst>
            </p:cNvPr>
            <p:cNvSpPr/>
            <p:nvPr/>
          </p:nvSpPr>
          <p:spPr>
            <a:xfrm>
              <a:off x="6051567" y="3072428"/>
              <a:ext cx="297093" cy="1573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700" b="1" dirty="0"/>
                <a:t>추가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6FBECE-D0B6-4603-884B-53529F4F9ECD}"/>
                </a:ext>
              </a:extLst>
            </p:cNvPr>
            <p:cNvSpPr txBox="1"/>
            <p:nvPr/>
          </p:nvSpPr>
          <p:spPr>
            <a:xfrm>
              <a:off x="5777607" y="3328977"/>
              <a:ext cx="547920" cy="174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err="1"/>
                <a:t>join.jsp</a:t>
              </a:r>
              <a:endParaRPr lang="ko-KR" altLang="en-US" sz="700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58629374-DAA8-4860-8A79-1BD4F926A1B6}"/>
                </a:ext>
              </a:extLst>
            </p:cNvPr>
            <p:cNvCxnSpPr>
              <a:cxnSpLocks/>
            </p:cNvCxnSpPr>
            <p:nvPr/>
          </p:nvCxnSpPr>
          <p:spPr>
            <a:xfrm>
              <a:off x="5069635" y="3594259"/>
              <a:ext cx="0" cy="574533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그래픽 24" descr="용지">
              <a:extLst>
                <a:ext uri="{FF2B5EF4-FFF2-40B4-BE49-F238E27FC236}">
                  <a16:creationId xmlns:a16="http://schemas.microsoft.com/office/drawing/2014/main" id="{A77CAE87-032C-40FF-AD49-E183C9DA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85011" y="2706950"/>
              <a:ext cx="594186" cy="622027"/>
            </a:xfrm>
            <a:prstGeom prst="rect">
              <a:avLst/>
            </a:prstGeom>
          </p:spPr>
        </p:pic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FADF9C35-AF02-4751-B09E-D20F3D6D9595}"/>
                </a:ext>
              </a:extLst>
            </p:cNvPr>
            <p:cNvSpPr/>
            <p:nvPr/>
          </p:nvSpPr>
          <p:spPr>
            <a:xfrm>
              <a:off x="5058971" y="3062847"/>
              <a:ext cx="297093" cy="157394"/>
            </a:xfrm>
            <a:prstGeom prst="roundRect">
              <a:avLst/>
            </a:prstGeom>
            <a:solidFill>
              <a:srgbClr val="E54D23"/>
            </a:solidFill>
            <a:ln>
              <a:solidFill>
                <a:srgbClr val="E54D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700" b="1"/>
                <a:t>삭제</a:t>
              </a:r>
              <a:endParaRPr lang="ko-KR" altLang="en-US" sz="70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AF2BBEF-F508-406F-B264-6C913650E1EC}"/>
                </a:ext>
              </a:extLst>
            </p:cNvPr>
            <p:cNvSpPr txBox="1"/>
            <p:nvPr/>
          </p:nvSpPr>
          <p:spPr>
            <a:xfrm>
              <a:off x="4806621" y="3329881"/>
              <a:ext cx="547920" cy="174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err="1"/>
                <a:t>login.jsp</a:t>
              </a:r>
              <a:endParaRPr lang="ko-KR" altLang="en-US" sz="700" dirty="0"/>
            </a:p>
          </p:txBody>
        </p:sp>
        <p:pic>
          <p:nvPicPr>
            <p:cNvPr id="28" name="그래픽 27" descr="용지">
              <a:extLst>
                <a:ext uri="{FF2B5EF4-FFF2-40B4-BE49-F238E27FC236}">
                  <a16:creationId xmlns:a16="http://schemas.microsoft.com/office/drawing/2014/main" id="{C4CF40AB-BDA1-4E77-8123-949B3DC83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814384" y="2706950"/>
              <a:ext cx="594186" cy="622027"/>
            </a:xfrm>
            <a:prstGeom prst="rect">
              <a:avLst/>
            </a:prstGeom>
          </p:spPr>
        </p:pic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38CA09B7-BC42-49A1-8172-B25557EAC8C6}"/>
                </a:ext>
              </a:extLst>
            </p:cNvPr>
            <p:cNvSpPr/>
            <p:nvPr/>
          </p:nvSpPr>
          <p:spPr>
            <a:xfrm>
              <a:off x="4088344" y="3062847"/>
              <a:ext cx="297093" cy="157394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700" b="1" dirty="0"/>
                <a:t>수정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74AC378-B9ED-4F84-844E-88E56374BE28}"/>
                </a:ext>
              </a:extLst>
            </p:cNvPr>
            <p:cNvSpPr txBox="1"/>
            <p:nvPr/>
          </p:nvSpPr>
          <p:spPr>
            <a:xfrm>
              <a:off x="3835995" y="3329881"/>
              <a:ext cx="547920" cy="200055"/>
            </a:xfrm>
            <a:prstGeom prst="rect">
              <a:avLst/>
            </a:prstGeom>
            <a:noFill/>
          </p:spPr>
          <p:txBody>
            <a:bodyPr wrap="square" lIns="72000" rIns="72000" rtlCol="0">
              <a:spAutoFit/>
            </a:bodyPr>
            <a:lstStyle/>
            <a:p>
              <a:pPr algn="ctr"/>
              <a:r>
                <a:rPr lang="en-US" altLang="ko-KR" sz="700" dirty="0" err="1"/>
                <a:t>home.jsp</a:t>
              </a:r>
              <a:endParaRPr lang="ko-KR" altLang="en-US" sz="700" dirty="0"/>
            </a:p>
          </p:txBody>
        </p:sp>
        <p:sp>
          <p:nvSpPr>
            <p:cNvPr id="31" name="화살표: 아래쪽 30">
              <a:extLst>
                <a:ext uri="{FF2B5EF4-FFF2-40B4-BE49-F238E27FC236}">
                  <a16:creationId xmlns:a16="http://schemas.microsoft.com/office/drawing/2014/main" id="{72B85EF7-605B-4862-9A2F-BDD8006D3936}"/>
                </a:ext>
              </a:extLst>
            </p:cNvPr>
            <p:cNvSpPr/>
            <p:nvPr/>
          </p:nvSpPr>
          <p:spPr>
            <a:xfrm>
              <a:off x="914400" y="3435108"/>
              <a:ext cx="366770" cy="477727"/>
            </a:xfrm>
            <a:prstGeom prst="downArrow">
              <a:avLst/>
            </a:prstGeom>
            <a:solidFill>
              <a:srgbClr val="D365F1"/>
            </a:solidFill>
            <a:ln>
              <a:solidFill>
                <a:srgbClr val="D365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957B91A-7A1C-4F9E-A3AF-E144A8713F72}"/>
                </a:ext>
              </a:extLst>
            </p:cNvPr>
            <p:cNvSpPr/>
            <p:nvPr/>
          </p:nvSpPr>
          <p:spPr>
            <a:xfrm>
              <a:off x="846964" y="2520824"/>
              <a:ext cx="5617987" cy="1073435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AAD362D8-B507-40FB-8936-BFCFC0A02736}"/>
              </a:ext>
            </a:extLst>
          </p:cNvPr>
          <p:cNvGrpSpPr/>
          <p:nvPr/>
        </p:nvGrpSpPr>
        <p:grpSpPr>
          <a:xfrm>
            <a:off x="7621087" y="2352382"/>
            <a:ext cx="3896208" cy="1892022"/>
            <a:chOff x="6781720" y="3809341"/>
            <a:chExt cx="3896208" cy="1892022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E926587F-F21C-4FB4-9BCF-946CCA8820F7}"/>
                </a:ext>
              </a:extLst>
            </p:cNvPr>
            <p:cNvSpPr/>
            <p:nvPr/>
          </p:nvSpPr>
          <p:spPr>
            <a:xfrm>
              <a:off x="6781720" y="3809341"/>
              <a:ext cx="2179139" cy="762891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D365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원통형 89">
              <a:extLst>
                <a:ext uri="{FF2B5EF4-FFF2-40B4-BE49-F238E27FC236}">
                  <a16:creationId xmlns:a16="http://schemas.microsoft.com/office/drawing/2014/main" id="{7F156360-EDB1-4268-BBD2-0CBE46AB6313}"/>
                </a:ext>
              </a:extLst>
            </p:cNvPr>
            <p:cNvSpPr/>
            <p:nvPr/>
          </p:nvSpPr>
          <p:spPr>
            <a:xfrm>
              <a:off x="6874560" y="4867221"/>
              <a:ext cx="396683" cy="607342"/>
            </a:xfrm>
            <a:prstGeom prst="can">
              <a:avLst>
                <a:gd name="adj" fmla="val 5031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설명선: 선 90">
              <a:extLst>
                <a:ext uri="{FF2B5EF4-FFF2-40B4-BE49-F238E27FC236}">
                  <a16:creationId xmlns:a16="http://schemas.microsoft.com/office/drawing/2014/main" id="{E877B3AA-3934-4683-9ECF-428C95A176C9}"/>
                </a:ext>
              </a:extLst>
            </p:cNvPr>
            <p:cNvSpPr/>
            <p:nvPr/>
          </p:nvSpPr>
          <p:spPr>
            <a:xfrm>
              <a:off x="7402228" y="5057419"/>
              <a:ext cx="1483657" cy="226946"/>
            </a:xfrm>
            <a:prstGeom prst="borderCallout1">
              <a:avLst>
                <a:gd name="adj1" fmla="val 45198"/>
                <a:gd name="adj2" fmla="val -364"/>
                <a:gd name="adj3" fmla="val 45180"/>
                <a:gd name="adj4" fmla="val -1044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/>
                <a:t>First </a:t>
              </a:r>
              <a:r>
                <a:rPr lang="en-US" altLang="ko-KR" sz="700" b="1" dirty="0"/>
                <a:t>Commit</a:t>
              </a:r>
              <a:endParaRPr lang="ko-KR" altLang="en-US" sz="900" b="1" dirty="0"/>
            </a:p>
          </p:txBody>
        </p:sp>
        <p:pic>
          <p:nvPicPr>
            <p:cNvPr id="92" name="그래픽 91" descr="열린 폴더">
              <a:extLst>
                <a:ext uri="{FF2B5EF4-FFF2-40B4-BE49-F238E27FC236}">
                  <a16:creationId xmlns:a16="http://schemas.microsoft.com/office/drawing/2014/main" id="{AE4EE6B6-7488-4652-8293-45D41F6F9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92841" y="4952332"/>
              <a:ext cx="572428" cy="622027"/>
            </a:xfrm>
            <a:prstGeom prst="rect">
              <a:avLst/>
            </a:prstGeom>
          </p:spPr>
        </p:pic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2AFE7C6D-3232-49A9-BF54-1A4DDADF7609}"/>
                </a:ext>
              </a:extLst>
            </p:cNvPr>
            <p:cNvSpPr/>
            <p:nvPr/>
          </p:nvSpPr>
          <p:spPr>
            <a:xfrm>
              <a:off x="9479055" y="5323669"/>
              <a:ext cx="286214" cy="1573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700" b="1" dirty="0"/>
                <a:t>추가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8731BBE-8217-4B4A-931D-05E45F63162A}"/>
                </a:ext>
              </a:extLst>
            </p:cNvPr>
            <p:cNvSpPr txBox="1"/>
            <p:nvPr/>
          </p:nvSpPr>
          <p:spPr>
            <a:xfrm>
              <a:off x="9093629" y="5526791"/>
              <a:ext cx="770851" cy="174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/>
                <a:t>Legacy Project</a:t>
              </a:r>
              <a:endParaRPr lang="ko-KR" altLang="en-US" sz="700" dirty="0"/>
            </a:p>
          </p:txBody>
        </p:sp>
        <p:sp>
          <p:nvSpPr>
            <p:cNvPr id="95" name="원통형 94">
              <a:extLst>
                <a:ext uri="{FF2B5EF4-FFF2-40B4-BE49-F238E27FC236}">
                  <a16:creationId xmlns:a16="http://schemas.microsoft.com/office/drawing/2014/main" id="{903DE160-997F-497F-9E98-5174DCD70EB9}"/>
                </a:ext>
              </a:extLst>
            </p:cNvPr>
            <p:cNvSpPr/>
            <p:nvPr/>
          </p:nvSpPr>
          <p:spPr>
            <a:xfrm>
              <a:off x="6871237" y="3893916"/>
              <a:ext cx="396683" cy="607342"/>
            </a:xfrm>
            <a:prstGeom prst="can">
              <a:avLst>
                <a:gd name="adj" fmla="val 5031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설명선: 선 95">
              <a:extLst>
                <a:ext uri="{FF2B5EF4-FFF2-40B4-BE49-F238E27FC236}">
                  <a16:creationId xmlns:a16="http://schemas.microsoft.com/office/drawing/2014/main" id="{AD91BBAE-F229-408D-ADEE-65F511E14950}"/>
                </a:ext>
              </a:extLst>
            </p:cNvPr>
            <p:cNvSpPr/>
            <p:nvPr/>
          </p:nvSpPr>
          <p:spPr>
            <a:xfrm>
              <a:off x="7398907" y="4084114"/>
              <a:ext cx="1486979" cy="226946"/>
            </a:xfrm>
            <a:prstGeom prst="borderCallout1">
              <a:avLst>
                <a:gd name="adj1" fmla="val 45198"/>
                <a:gd name="adj2" fmla="val -364"/>
                <a:gd name="adj3" fmla="val 45180"/>
                <a:gd name="adj4" fmla="val -1044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/>
                <a:t>Add </a:t>
              </a:r>
              <a:r>
                <a:rPr lang="en-US" altLang="ko-KR" sz="900" b="1" dirty="0" err="1"/>
                <a:t>login.jsp</a:t>
              </a:r>
              <a:endParaRPr lang="ko-KR" altLang="en-US" sz="900" b="1" dirty="0"/>
            </a:p>
          </p:txBody>
        </p: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D04061A9-1F0B-4754-8BE1-8BA32C541883}"/>
                </a:ext>
              </a:extLst>
            </p:cNvPr>
            <p:cNvCxnSpPr>
              <a:cxnSpLocks/>
              <a:endCxn id="92" idx="0"/>
            </p:cNvCxnSpPr>
            <p:nvPr/>
          </p:nvCxnSpPr>
          <p:spPr>
            <a:xfrm>
              <a:off x="9479055" y="4080690"/>
              <a:ext cx="0" cy="871642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8" name="그래픽 97" descr="용지">
              <a:extLst>
                <a:ext uri="{FF2B5EF4-FFF2-40B4-BE49-F238E27FC236}">
                  <a16:creationId xmlns:a16="http://schemas.microsoft.com/office/drawing/2014/main" id="{721BAB74-9055-4F02-B7F2-FD76CED92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05500" y="4032009"/>
              <a:ext cx="572428" cy="622027"/>
            </a:xfrm>
            <a:prstGeom prst="rect">
              <a:avLst/>
            </a:prstGeom>
          </p:spPr>
        </p:pic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F5E1032A-B062-4651-B905-3892CAD20D76}"/>
                </a:ext>
              </a:extLst>
            </p:cNvPr>
            <p:cNvSpPr/>
            <p:nvPr/>
          </p:nvSpPr>
          <p:spPr>
            <a:xfrm>
              <a:off x="10389880" y="4397488"/>
              <a:ext cx="286214" cy="1573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700" b="1" dirty="0"/>
                <a:t>추가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50DAFB8-817E-446F-B078-E93C1323AAD3}"/>
                </a:ext>
              </a:extLst>
            </p:cNvPr>
            <p:cNvSpPr txBox="1"/>
            <p:nvPr/>
          </p:nvSpPr>
          <p:spPr>
            <a:xfrm>
              <a:off x="10125952" y="4654036"/>
              <a:ext cx="527856" cy="174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 err="1"/>
                <a:t>login.jsp</a:t>
              </a:r>
              <a:endParaRPr lang="ko-KR" altLang="en-US" sz="700" dirty="0"/>
            </a:p>
          </p:txBody>
        </p:sp>
      </p:grpSp>
      <p:sp>
        <p:nvSpPr>
          <p:cNvPr id="118" name="화살표: 아래쪽 117">
            <a:extLst>
              <a:ext uri="{FF2B5EF4-FFF2-40B4-BE49-F238E27FC236}">
                <a16:creationId xmlns:a16="http://schemas.microsoft.com/office/drawing/2014/main" id="{03EE3A0A-12AE-43AB-87B5-8F3CFE81E47C}"/>
              </a:ext>
            </a:extLst>
          </p:cNvPr>
          <p:cNvSpPr/>
          <p:nvPr/>
        </p:nvSpPr>
        <p:spPr>
          <a:xfrm rot="16200000">
            <a:off x="6506305" y="3098341"/>
            <a:ext cx="353339" cy="477727"/>
          </a:xfrm>
          <a:prstGeom prst="downArrow">
            <a:avLst>
              <a:gd name="adj1" fmla="val 50000"/>
              <a:gd name="adj2" fmla="val 6362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61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8B82C7-890F-467A-B4A1-18A616D00221}"/>
              </a:ext>
            </a:extLst>
          </p:cNvPr>
          <p:cNvSpPr txBox="1"/>
          <p:nvPr/>
        </p:nvSpPr>
        <p:spPr>
          <a:xfrm>
            <a:off x="914400" y="417095"/>
            <a:ext cx="4176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</a:t>
            </a:r>
            <a:r>
              <a:rPr lang="ko-KR" altLang="en-US" b="1" spc="300" dirty="0"/>
              <a:t>의 과거 시점으로 돌아가기 </a:t>
            </a:r>
            <a:r>
              <a:rPr lang="en-US" altLang="ko-KR" b="1" spc="300" dirty="0"/>
              <a:t>!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2CA3C6-B7C4-43D0-A42A-8A94A93ADD93}"/>
              </a:ext>
            </a:extLst>
          </p:cNvPr>
          <p:cNvSpPr txBox="1"/>
          <p:nvPr/>
        </p:nvSpPr>
        <p:spPr>
          <a:xfrm>
            <a:off x="914401" y="991619"/>
            <a:ext cx="2813014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SourceTree</a:t>
            </a:r>
            <a:r>
              <a:rPr lang="ko-KR" altLang="en-US" sz="1200" dirty="0"/>
              <a:t>에서 </a:t>
            </a:r>
            <a:r>
              <a:rPr lang="en-US" altLang="ko-KR" sz="1200" dirty="0"/>
              <a:t>History</a:t>
            </a:r>
            <a:r>
              <a:rPr lang="ko-KR" altLang="en-US" sz="1200" dirty="0"/>
              <a:t>를 선택하세요</a:t>
            </a:r>
            <a:r>
              <a:rPr lang="en-US" altLang="ko-KR" sz="12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ADC508-2508-4E94-963D-A307E1B760FF}"/>
              </a:ext>
            </a:extLst>
          </p:cNvPr>
          <p:cNvSpPr txBox="1"/>
          <p:nvPr/>
        </p:nvSpPr>
        <p:spPr>
          <a:xfrm>
            <a:off x="914400" y="1326992"/>
            <a:ext cx="6833922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돌아가고 싶은 과거의 타임 캡슐을 선택 </a:t>
            </a:r>
            <a:r>
              <a:rPr lang="en-US" altLang="ko-KR" sz="1200" dirty="0"/>
              <a:t>→ </a:t>
            </a:r>
            <a:r>
              <a:rPr lang="ko-KR" altLang="en-US" sz="1200" dirty="0"/>
              <a:t>마우스 우 클릭 → 이 </a:t>
            </a:r>
            <a:r>
              <a:rPr lang="ko-KR" altLang="en-US" sz="1200" dirty="0" err="1"/>
              <a:t>커밋까지</a:t>
            </a:r>
            <a:r>
              <a:rPr lang="ko-KR" altLang="en-US" sz="1200" dirty="0"/>
              <a:t> 현재 </a:t>
            </a:r>
            <a:r>
              <a:rPr lang="ko-KR" altLang="en-US" sz="1200" dirty="0" err="1"/>
              <a:t>브랜치를</a:t>
            </a:r>
            <a:r>
              <a:rPr lang="ko-KR" altLang="en-US" sz="1200" dirty="0"/>
              <a:t> 초기화</a:t>
            </a:r>
            <a:endParaRPr lang="en-US" altLang="ko-KR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C8EA75-4455-49BC-A391-1C7A2CCDB9C7}"/>
              </a:ext>
            </a:extLst>
          </p:cNvPr>
          <p:cNvSpPr txBox="1"/>
          <p:nvPr/>
        </p:nvSpPr>
        <p:spPr>
          <a:xfrm>
            <a:off x="914399" y="1657150"/>
            <a:ext cx="4513800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옵션을 선택하는 창이 하나 뜨는데 </a:t>
            </a:r>
            <a:r>
              <a:rPr lang="en-US" altLang="ko-KR" sz="1200" dirty="0"/>
              <a:t>“Hard” </a:t>
            </a:r>
            <a:r>
              <a:rPr lang="ko-KR" altLang="en-US" sz="1200" dirty="0"/>
              <a:t>옵션을 선택 후 확인</a:t>
            </a:r>
            <a:endParaRPr lang="en-US" altLang="ko-KR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391FB2-47CA-421F-A255-337450F7BC8A}"/>
              </a:ext>
            </a:extLst>
          </p:cNvPr>
          <p:cNvSpPr txBox="1"/>
          <p:nvPr/>
        </p:nvSpPr>
        <p:spPr>
          <a:xfrm>
            <a:off x="914400" y="1990767"/>
            <a:ext cx="4737194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파괴적인 작업이라는 경고가 발생하는데 걱정 하지 말고 </a:t>
            </a:r>
            <a:r>
              <a:rPr lang="en-US" altLang="ko-KR" sz="1200" dirty="0"/>
              <a:t>“</a:t>
            </a:r>
            <a:r>
              <a:rPr lang="ko-KR" altLang="en-US" sz="1200" dirty="0"/>
              <a:t>예</a:t>
            </a:r>
            <a:r>
              <a:rPr lang="en-US" altLang="ko-KR" sz="1200" dirty="0"/>
              <a:t>“ </a:t>
            </a:r>
            <a:r>
              <a:rPr lang="ko-KR" altLang="en-US" sz="1200" dirty="0"/>
              <a:t>선택</a:t>
            </a:r>
            <a:endParaRPr lang="en-US" altLang="ko-KR" sz="12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D3510FF-B3F5-4E49-BBD8-239D93CD7AF6}"/>
              </a:ext>
            </a:extLst>
          </p:cNvPr>
          <p:cNvGrpSpPr/>
          <p:nvPr/>
        </p:nvGrpSpPr>
        <p:grpSpPr>
          <a:xfrm>
            <a:off x="1087044" y="2597543"/>
            <a:ext cx="4391905" cy="3596317"/>
            <a:chOff x="1087044" y="2597543"/>
            <a:chExt cx="4391905" cy="3596317"/>
          </a:xfrm>
        </p:grpSpPr>
        <p:pic>
          <p:nvPicPr>
            <p:cNvPr id="8" name="그림 7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38155996-19ED-4CC8-9496-81ED6068E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7044" y="2597543"/>
              <a:ext cx="4391905" cy="359631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58084CD-E232-454C-A1EF-28A59DA42445}"/>
                </a:ext>
              </a:extLst>
            </p:cNvPr>
            <p:cNvSpPr/>
            <p:nvPr/>
          </p:nvSpPr>
          <p:spPr>
            <a:xfrm>
              <a:off x="3607772" y="4831846"/>
              <a:ext cx="1393105" cy="276783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30069E4-0BE7-4B59-905D-59D65E27E2FC}"/>
              </a:ext>
            </a:extLst>
          </p:cNvPr>
          <p:cNvGrpSpPr/>
          <p:nvPr/>
        </p:nvGrpSpPr>
        <p:grpSpPr>
          <a:xfrm>
            <a:off x="5939553" y="2597543"/>
            <a:ext cx="3409293" cy="1571061"/>
            <a:chOff x="5939553" y="2597543"/>
            <a:chExt cx="3409293" cy="1571061"/>
          </a:xfrm>
        </p:grpSpPr>
        <p:pic>
          <p:nvPicPr>
            <p:cNvPr id="12" name="그림 11" descr="스크린샷, 화면, 모니터, 앉아있는이(가) 표시된 사진&#10;&#10;자동 생성된 설명">
              <a:extLst>
                <a:ext uri="{FF2B5EF4-FFF2-40B4-BE49-F238E27FC236}">
                  <a16:creationId xmlns:a16="http://schemas.microsoft.com/office/drawing/2014/main" id="{8ECFA92D-4223-4CF4-AA7D-F9E7C15F3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9553" y="2597543"/>
              <a:ext cx="3409293" cy="151150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C875019-8485-47E9-BF1C-2B684FC22F81}"/>
                </a:ext>
              </a:extLst>
            </p:cNvPr>
            <p:cNvSpPr/>
            <p:nvPr/>
          </p:nvSpPr>
          <p:spPr>
            <a:xfrm>
              <a:off x="6713053" y="3891821"/>
              <a:ext cx="2635793" cy="276783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0CD72D7-6FBF-4A63-8C9F-4FE376CCE551}"/>
              </a:ext>
            </a:extLst>
          </p:cNvPr>
          <p:cNvGrpSpPr/>
          <p:nvPr/>
        </p:nvGrpSpPr>
        <p:grpSpPr>
          <a:xfrm>
            <a:off x="5939553" y="4511470"/>
            <a:ext cx="4296375" cy="1314633"/>
            <a:chOff x="5939553" y="4511470"/>
            <a:chExt cx="4296375" cy="1314633"/>
          </a:xfrm>
        </p:grpSpPr>
        <p:pic>
          <p:nvPicPr>
            <p:cNvPr id="15" name="그림 1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35F5D9D9-9D62-4350-8F1E-35F16177B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9553" y="4511470"/>
              <a:ext cx="4296375" cy="131463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5F588BE-46F1-4ED3-B8C4-C828D485826F}"/>
                </a:ext>
              </a:extLst>
            </p:cNvPr>
            <p:cNvSpPr/>
            <p:nvPr/>
          </p:nvSpPr>
          <p:spPr>
            <a:xfrm>
              <a:off x="8885055" y="5505068"/>
              <a:ext cx="550258" cy="256461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5532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53FBC9-93D6-48CC-8905-93CA2C5BBBC1}"/>
              </a:ext>
            </a:extLst>
          </p:cNvPr>
          <p:cNvSpPr txBox="1"/>
          <p:nvPr/>
        </p:nvSpPr>
        <p:spPr>
          <a:xfrm>
            <a:off x="914400" y="417095"/>
            <a:ext cx="4176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</a:t>
            </a:r>
            <a:r>
              <a:rPr lang="ko-KR" altLang="en-US" b="1" spc="300" dirty="0"/>
              <a:t>의 과거 시점으로 돌아가기 </a:t>
            </a:r>
            <a:r>
              <a:rPr lang="en-US" altLang="ko-KR" b="1" spc="300" dirty="0"/>
              <a:t>!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30FC55-67FD-4919-A9DB-32F739A8E439}"/>
              </a:ext>
            </a:extLst>
          </p:cNvPr>
          <p:cNvSpPr txBox="1"/>
          <p:nvPr/>
        </p:nvSpPr>
        <p:spPr>
          <a:xfrm>
            <a:off x="914401" y="991619"/>
            <a:ext cx="5133136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STS</a:t>
            </a:r>
            <a:r>
              <a:rPr lang="ko-KR" altLang="en-US" sz="1200" dirty="0"/>
              <a:t>의 코드를 확인해보면 과거의 시점으로 돌아온 것을 확인 할 수 있고</a:t>
            </a:r>
            <a:endParaRPr lang="en-US" altLang="ko-KR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8DD3D1-620A-40C1-BE2F-72955378D0B9}"/>
              </a:ext>
            </a:extLst>
          </p:cNvPr>
          <p:cNvSpPr txBox="1"/>
          <p:nvPr/>
        </p:nvSpPr>
        <p:spPr>
          <a:xfrm>
            <a:off x="914400" y="1325236"/>
            <a:ext cx="8157882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SourceTree</a:t>
            </a:r>
            <a:r>
              <a:rPr lang="ko-KR" altLang="en-US" sz="1200" dirty="0"/>
              <a:t>의 </a:t>
            </a:r>
            <a:r>
              <a:rPr lang="en-US" altLang="ko-KR" sz="1200" dirty="0"/>
              <a:t>History</a:t>
            </a:r>
            <a:r>
              <a:rPr lang="ko-KR" altLang="en-US" sz="1200" dirty="0"/>
              <a:t>에도 과거 시점 이후의 항목들이 사라진 것을 알 수 있습니다</a:t>
            </a:r>
            <a:r>
              <a:rPr lang="en-US" altLang="ko-KR" sz="1200" dirty="0"/>
              <a:t>.(</a:t>
            </a:r>
            <a:r>
              <a:rPr lang="ko-KR" altLang="en-US" sz="1200" dirty="0"/>
              <a:t>해당프로젝트 </a:t>
            </a:r>
            <a:r>
              <a:rPr lang="ko-KR" altLang="en-US" sz="1200" dirty="0" err="1"/>
              <a:t>우클릭</a:t>
            </a:r>
            <a:r>
              <a:rPr lang="en-US" altLang="ko-KR" sz="1200" dirty="0"/>
              <a:t>-&gt;Refresh)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93B8C4F-7CCC-437A-94A0-61CCF1E592D2}"/>
              </a:ext>
            </a:extLst>
          </p:cNvPr>
          <p:cNvGrpSpPr/>
          <p:nvPr/>
        </p:nvGrpSpPr>
        <p:grpSpPr>
          <a:xfrm>
            <a:off x="1019596" y="1992470"/>
            <a:ext cx="4623685" cy="3610062"/>
            <a:chOff x="1019596" y="1992470"/>
            <a:chExt cx="4623685" cy="3610062"/>
          </a:xfrm>
        </p:grpSpPr>
        <p:pic>
          <p:nvPicPr>
            <p:cNvPr id="6" name="그림 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897898A8-A80A-4D68-8D42-FDFCE36EA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596" y="1992470"/>
              <a:ext cx="4623685" cy="361006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F8ED4BF-DD4B-44E4-BF2F-B3EC458B6CF7}"/>
                </a:ext>
              </a:extLst>
            </p:cNvPr>
            <p:cNvSpPr/>
            <p:nvPr/>
          </p:nvSpPr>
          <p:spPr>
            <a:xfrm>
              <a:off x="1609367" y="4362508"/>
              <a:ext cx="1044822" cy="411793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552B0A7-8555-45C6-83C2-737C8BF60451}"/>
                </a:ext>
              </a:extLst>
            </p:cNvPr>
            <p:cNvSpPr/>
            <p:nvPr/>
          </p:nvSpPr>
          <p:spPr>
            <a:xfrm>
              <a:off x="3590566" y="3797501"/>
              <a:ext cx="1086629" cy="272793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C0FA34B-E7CB-4100-BC17-A4CCAF1F28F5}"/>
              </a:ext>
            </a:extLst>
          </p:cNvPr>
          <p:cNvGrpSpPr/>
          <p:nvPr/>
        </p:nvGrpSpPr>
        <p:grpSpPr>
          <a:xfrm>
            <a:off x="6346420" y="1992470"/>
            <a:ext cx="5233292" cy="3610062"/>
            <a:chOff x="6346420" y="1992470"/>
            <a:chExt cx="5233292" cy="3610062"/>
          </a:xfrm>
        </p:grpSpPr>
        <p:pic>
          <p:nvPicPr>
            <p:cNvPr id="11" name="그림 1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84731033-B618-42CB-AF79-A2AB41020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6420" y="1992470"/>
              <a:ext cx="5233292" cy="361006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ADD302A-313C-4493-B955-FEEBB44965E3}"/>
                </a:ext>
              </a:extLst>
            </p:cNvPr>
            <p:cNvSpPr/>
            <p:nvPr/>
          </p:nvSpPr>
          <p:spPr>
            <a:xfrm>
              <a:off x="6346420" y="3071678"/>
              <a:ext cx="879768" cy="270334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3AB69DE-6569-4A34-AD45-F86BF5ECCB2E}"/>
                </a:ext>
              </a:extLst>
            </p:cNvPr>
            <p:cNvSpPr/>
            <p:nvPr/>
          </p:nvSpPr>
          <p:spPr>
            <a:xfrm>
              <a:off x="7308023" y="2876120"/>
              <a:ext cx="2434788" cy="465891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C291DCC-F8ED-461E-91A9-C51F274B2138}"/>
              </a:ext>
            </a:extLst>
          </p:cNvPr>
          <p:cNvSpPr txBox="1"/>
          <p:nvPr/>
        </p:nvSpPr>
        <p:spPr>
          <a:xfrm>
            <a:off x="914400" y="5936149"/>
            <a:ext cx="5455340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이 방식으로 과거로 돌아오면 다시 미래 시점으로 갈 수 없습니다</a:t>
            </a:r>
            <a:r>
              <a:rPr lang="en-US" altLang="ko-KR" sz="1400" b="1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49465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B67EE6-A80F-4754-A68F-A8F794A4E0F6}"/>
              </a:ext>
            </a:extLst>
          </p:cNvPr>
          <p:cNvSpPr txBox="1"/>
          <p:nvPr/>
        </p:nvSpPr>
        <p:spPr>
          <a:xfrm>
            <a:off x="914400" y="417095"/>
            <a:ext cx="4176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</a:t>
            </a:r>
            <a:r>
              <a:rPr lang="ko-KR" altLang="en-US" b="1" spc="300" dirty="0"/>
              <a:t>의 과거 시점으로 돌아가기 </a:t>
            </a:r>
            <a:r>
              <a:rPr lang="en-US" altLang="ko-KR" b="1" spc="300" dirty="0"/>
              <a:t>!</a:t>
            </a:r>
            <a:endParaRPr lang="ko-KR" altLang="en-US" b="1" spc="300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370BCF3-63B6-4CA3-9D58-8340AACB0E8C}"/>
              </a:ext>
            </a:extLst>
          </p:cNvPr>
          <p:cNvGrpSpPr/>
          <p:nvPr/>
        </p:nvGrpSpPr>
        <p:grpSpPr>
          <a:xfrm>
            <a:off x="1148068" y="1468348"/>
            <a:ext cx="8723736" cy="5311001"/>
            <a:chOff x="1148068" y="1411704"/>
            <a:chExt cx="8723736" cy="531100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A99FF2B-9FB8-4B70-BB5E-79DF43E64155}"/>
                </a:ext>
              </a:extLst>
            </p:cNvPr>
            <p:cNvSpPr/>
            <p:nvPr/>
          </p:nvSpPr>
          <p:spPr>
            <a:xfrm>
              <a:off x="1801094" y="2218830"/>
              <a:ext cx="3480968" cy="1100238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D365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5C7C944-ADFD-4FC6-894F-E890376C654C}"/>
                </a:ext>
              </a:extLst>
            </p:cNvPr>
            <p:cNvSpPr txBox="1"/>
            <p:nvPr/>
          </p:nvSpPr>
          <p:spPr>
            <a:xfrm>
              <a:off x="3946184" y="1411704"/>
              <a:ext cx="29033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i="1" spc="300" dirty="0">
                  <a:solidFill>
                    <a:schemeClr val="accent1"/>
                  </a:solidFill>
                </a:rPr>
                <a:t>다시 복구한 상태</a:t>
              </a:r>
            </a:p>
          </p:txBody>
        </p:sp>
        <p:sp>
          <p:nvSpPr>
            <p:cNvPr id="6" name="원통형 5">
              <a:extLst>
                <a:ext uri="{FF2B5EF4-FFF2-40B4-BE49-F238E27FC236}">
                  <a16:creationId xmlns:a16="http://schemas.microsoft.com/office/drawing/2014/main" id="{B5254D60-6345-4FE4-8483-4C08D9D6FDF0}"/>
                </a:ext>
              </a:extLst>
            </p:cNvPr>
            <p:cNvSpPr/>
            <p:nvPr/>
          </p:nvSpPr>
          <p:spPr>
            <a:xfrm>
              <a:off x="1946402" y="5499721"/>
              <a:ext cx="633663" cy="875907"/>
            </a:xfrm>
            <a:prstGeom prst="can">
              <a:avLst>
                <a:gd name="adj" fmla="val 5031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설명선: 선 6">
              <a:extLst>
                <a:ext uri="{FF2B5EF4-FFF2-40B4-BE49-F238E27FC236}">
                  <a16:creationId xmlns:a16="http://schemas.microsoft.com/office/drawing/2014/main" id="{A8D69D9B-5A5C-4C9B-A7D6-AE6650D2B172}"/>
                </a:ext>
              </a:extLst>
            </p:cNvPr>
            <p:cNvSpPr/>
            <p:nvPr/>
          </p:nvSpPr>
          <p:spPr>
            <a:xfrm>
              <a:off x="2789303" y="5774023"/>
              <a:ext cx="2370001" cy="327300"/>
            </a:xfrm>
            <a:prstGeom prst="borderCallout1">
              <a:avLst>
                <a:gd name="adj1" fmla="val 45198"/>
                <a:gd name="adj2" fmla="val -364"/>
                <a:gd name="adj3" fmla="val 45180"/>
                <a:gd name="adj4" fmla="val -1044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First </a:t>
              </a:r>
              <a:r>
                <a:rPr lang="en-US" altLang="ko-KR" sz="1400" b="1" dirty="0"/>
                <a:t>Commit</a:t>
              </a:r>
              <a:endParaRPr lang="ko-KR" altLang="en-US" b="1" dirty="0"/>
            </a:p>
          </p:txBody>
        </p:sp>
        <p:pic>
          <p:nvPicPr>
            <p:cNvPr id="8" name="그래픽 7" descr="열린 폴더">
              <a:extLst>
                <a:ext uri="{FF2B5EF4-FFF2-40B4-BE49-F238E27FC236}">
                  <a16:creationId xmlns:a16="http://schemas.microsoft.com/office/drawing/2014/main" id="{E3598528-6D12-47B7-9000-13E177B82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07601" y="5622467"/>
              <a:ext cx="914400" cy="897085"/>
            </a:xfrm>
            <a:prstGeom prst="rect">
              <a:avLst/>
            </a:prstGeom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8026FBC-DA9A-4DA8-858A-062F4AF22257}"/>
                </a:ext>
              </a:extLst>
            </p:cNvPr>
            <p:cNvSpPr/>
            <p:nvPr/>
          </p:nvSpPr>
          <p:spPr>
            <a:xfrm>
              <a:off x="6464801" y="6158008"/>
              <a:ext cx="457200" cy="22699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추가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1608C76-634C-4F31-AE22-3B7CC0769E73}"/>
                </a:ext>
              </a:extLst>
            </p:cNvPr>
            <p:cNvSpPr txBox="1"/>
            <p:nvPr/>
          </p:nvSpPr>
          <p:spPr>
            <a:xfrm>
              <a:off x="5849120" y="6450951"/>
              <a:ext cx="1231361" cy="271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Legacy Project</a:t>
              </a:r>
              <a:endParaRPr lang="ko-KR" altLang="en-US" sz="1200" dirty="0"/>
            </a:p>
          </p:txBody>
        </p:sp>
        <p:sp>
          <p:nvSpPr>
            <p:cNvPr id="11" name="원통형 10">
              <a:extLst>
                <a:ext uri="{FF2B5EF4-FFF2-40B4-BE49-F238E27FC236}">
                  <a16:creationId xmlns:a16="http://schemas.microsoft.com/office/drawing/2014/main" id="{AE57BB17-62FE-459D-B08A-A08EF0B319BD}"/>
                </a:ext>
              </a:extLst>
            </p:cNvPr>
            <p:cNvSpPr/>
            <p:nvPr/>
          </p:nvSpPr>
          <p:spPr>
            <a:xfrm>
              <a:off x="1941095" y="4096024"/>
              <a:ext cx="633663" cy="875907"/>
            </a:xfrm>
            <a:prstGeom prst="can">
              <a:avLst>
                <a:gd name="adj" fmla="val 5031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설명선: 선 11">
              <a:extLst>
                <a:ext uri="{FF2B5EF4-FFF2-40B4-BE49-F238E27FC236}">
                  <a16:creationId xmlns:a16="http://schemas.microsoft.com/office/drawing/2014/main" id="{46F68135-12E4-4F04-A099-E71A73EEE5B3}"/>
                </a:ext>
              </a:extLst>
            </p:cNvPr>
            <p:cNvSpPr/>
            <p:nvPr/>
          </p:nvSpPr>
          <p:spPr>
            <a:xfrm>
              <a:off x="2783996" y="4370327"/>
              <a:ext cx="2375309" cy="327300"/>
            </a:xfrm>
            <a:prstGeom prst="borderCallout1">
              <a:avLst>
                <a:gd name="adj1" fmla="val 45198"/>
                <a:gd name="adj2" fmla="val -364"/>
                <a:gd name="adj3" fmla="val 45180"/>
                <a:gd name="adj4" fmla="val -1044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Add </a:t>
              </a:r>
              <a:r>
                <a:rPr lang="en-US" altLang="ko-KR" b="1" dirty="0" err="1"/>
                <a:t>login.jsp</a:t>
              </a:r>
              <a:endParaRPr lang="ko-KR" altLang="en-US" b="1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3332A956-783D-4D77-AA38-7C87F9F3E3B6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>
              <a:off x="6464801" y="3425871"/>
              <a:ext cx="0" cy="2196596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그래픽 13" descr="용지">
              <a:extLst>
                <a:ext uri="{FF2B5EF4-FFF2-40B4-BE49-F238E27FC236}">
                  <a16:creationId xmlns:a16="http://schemas.microsoft.com/office/drawing/2014/main" id="{22D24553-317B-4EA8-A083-0A65E0D91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65487" y="4295181"/>
              <a:ext cx="914400" cy="897085"/>
            </a:xfrm>
            <a:prstGeom prst="rect">
              <a:avLst/>
            </a:prstGeom>
          </p:spPr>
        </p:pic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118A9BF1-4F8B-45DA-8A6D-EF4943B7763C}"/>
                </a:ext>
              </a:extLst>
            </p:cNvPr>
            <p:cNvSpPr/>
            <p:nvPr/>
          </p:nvSpPr>
          <p:spPr>
            <a:xfrm>
              <a:off x="7919757" y="4822273"/>
              <a:ext cx="457200" cy="22699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추가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F4709C-2605-49BE-B8F5-86479CE4A143}"/>
                </a:ext>
              </a:extLst>
            </p:cNvPr>
            <p:cNvSpPr txBox="1"/>
            <p:nvPr/>
          </p:nvSpPr>
          <p:spPr>
            <a:xfrm>
              <a:off x="7498157" y="5192266"/>
              <a:ext cx="843200" cy="271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/>
                <a:t>login.jsp</a:t>
              </a:r>
              <a:endParaRPr lang="ko-KR" altLang="en-US" sz="1200" dirty="0"/>
            </a:p>
          </p:txBody>
        </p:sp>
        <p:sp>
          <p:nvSpPr>
            <p:cNvPr id="17" name="원통형 16">
              <a:extLst>
                <a:ext uri="{FF2B5EF4-FFF2-40B4-BE49-F238E27FC236}">
                  <a16:creationId xmlns:a16="http://schemas.microsoft.com/office/drawing/2014/main" id="{F927246E-8154-4D45-B9D8-52F2E3D35B91}"/>
                </a:ext>
              </a:extLst>
            </p:cNvPr>
            <p:cNvSpPr/>
            <p:nvPr/>
          </p:nvSpPr>
          <p:spPr>
            <a:xfrm>
              <a:off x="1941095" y="2320437"/>
              <a:ext cx="633663" cy="875907"/>
            </a:xfrm>
            <a:prstGeom prst="can">
              <a:avLst>
                <a:gd name="adj" fmla="val 5031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설명선: 선 17">
              <a:extLst>
                <a:ext uri="{FF2B5EF4-FFF2-40B4-BE49-F238E27FC236}">
                  <a16:creationId xmlns:a16="http://schemas.microsoft.com/office/drawing/2014/main" id="{835090E7-7CFC-4693-990E-F8EC49A28993}"/>
                </a:ext>
              </a:extLst>
            </p:cNvPr>
            <p:cNvSpPr/>
            <p:nvPr/>
          </p:nvSpPr>
          <p:spPr>
            <a:xfrm>
              <a:off x="2783996" y="2594739"/>
              <a:ext cx="2375311" cy="327300"/>
            </a:xfrm>
            <a:prstGeom prst="borderCallout1">
              <a:avLst>
                <a:gd name="adj1" fmla="val 45198"/>
                <a:gd name="adj2" fmla="val -364"/>
                <a:gd name="adj3" fmla="val 45180"/>
                <a:gd name="adj4" fmla="val -1044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Add Modify Delete</a:t>
              </a:r>
              <a:endParaRPr lang="ko-KR" altLang="en-US" b="1" dirty="0"/>
            </a:p>
          </p:txBody>
        </p:sp>
        <p:pic>
          <p:nvPicPr>
            <p:cNvPr id="19" name="그래픽 18" descr="용지">
              <a:extLst>
                <a:ext uri="{FF2B5EF4-FFF2-40B4-BE49-F238E27FC236}">
                  <a16:creationId xmlns:a16="http://schemas.microsoft.com/office/drawing/2014/main" id="{FE80E351-D3B5-4652-A404-E4FD823D7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957404" y="2146197"/>
              <a:ext cx="914400" cy="897085"/>
            </a:xfrm>
            <a:prstGeom prst="rect">
              <a:avLst/>
            </a:prstGeom>
          </p:spPr>
        </p:pic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977FD549-1C24-439C-B8D9-806096D71658}"/>
                </a:ext>
              </a:extLst>
            </p:cNvPr>
            <p:cNvSpPr/>
            <p:nvPr/>
          </p:nvSpPr>
          <p:spPr>
            <a:xfrm>
              <a:off x="9411674" y="2673289"/>
              <a:ext cx="457200" cy="22699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추가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9B2BE31-12DD-4A34-B08E-9D5795B71109}"/>
                </a:ext>
              </a:extLst>
            </p:cNvPr>
            <p:cNvSpPr txBox="1"/>
            <p:nvPr/>
          </p:nvSpPr>
          <p:spPr>
            <a:xfrm>
              <a:off x="8990074" y="3043282"/>
              <a:ext cx="843200" cy="271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/>
                <a:t>join.jsp</a:t>
              </a:r>
              <a:endParaRPr lang="ko-KR" altLang="en-US" sz="1200" dirty="0"/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F123631B-A637-4224-81B9-16BB8E337683}"/>
                </a:ext>
              </a:extLst>
            </p:cNvPr>
            <p:cNvCxnSpPr>
              <a:cxnSpLocks/>
            </p:cNvCxnSpPr>
            <p:nvPr/>
          </p:nvCxnSpPr>
          <p:spPr>
            <a:xfrm>
              <a:off x="7900569" y="3425871"/>
              <a:ext cx="0" cy="828589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그래픽 22" descr="용지">
              <a:extLst>
                <a:ext uri="{FF2B5EF4-FFF2-40B4-BE49-F238E27FC236}">
                  <a16:creationId xmlns:a16="http://schemas.microsoft.com/office/drawing/2014/main" id="{1AF01A92-7DC0-4B48-AAE9-64179E2AF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62557" y="2146197"/>
              <a:ext cx="914400" cy="897085"/>
            </a:xfrm>
            <a:prstGeom prst="rect">
              <a:avLst/>
            </a:prstGeom>
          </p:spPr>
        </p:pic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20F6F1B1-3FA3-4715-9E2C-8D1AE7426FE4}"/>
                </a:ext>
              </a:extLst>
            </p:cNvPr>
            <p:cNvSpPr/>
            <p:nvPr/>
          </p:nvSpPr>
          <p:spPr>
            <a:xfrm>
              <a:off x="7884157" y="2659471"/>
              <a:ext cx="457200" cy="226993"/>
            </a:xfrm>
            <a:prstGeom prst="roundRect">
              <a:avLst/>
            </a:prstGeom>
            <a:solidFill>
              <a:srgbClr val="E54D23"/>
            </a:solidFill>
            <a:ln>
              <a:solidFill>
                <a:srgbClr val="E54D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/>
                <a:t>삭제</a:t>
              </a:r>
              <a:endParaRPr lang="ko-KR" altLang="en-US" sz="900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554076A-F51F-4A06-ACE4-3B7CAB53A3FB}"/>
                </a:ext>
              </a:extLst>
            </p:cNvPr>
            <p:cNvSpPr txBox="1"/>
            <p:nvPr/>
          </p:nvSpPr>
          <p:spPr>
            <a:xfrm>
              <a:off x="7495814" y="3044586"/>
              <a:ext cx="843200" cy="271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/>
                <a:t>login.jsp</a:t>
              </a:r>
              <a:endParaRPr lang="ko-KR" altLang="en-US" sz="1200" dirty="0"/>
            </a:p>
          </p:txBody>
        </p:sp>
        <p:pic>
          <p:nvPicPr>
            <p:cNvPr id="26" name="그래픽 25" descr="용지">
              <a:extLst>
                <a:ext uri="{FF2B5EF4-FFF2-40B4-BE49-F238E27FC236}">
                  <a16:creationId xmlns:a16="http://schemas.microsoft.com/office/drawing/2014/main" id="{6C19E035-4585-4FB1-B492-3624021B4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968849" y="2146197"/>
              <a:ext cx="914400" cy="897085"/>
            </a:xfrm>
            <a:prstGeom prst="rect">
              <a:avLst/>
            </a:prstGeom>
          </p:spPr>
        </p:pic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C1F81FC-0AD3-4F38-BB8D-35140A616AEB}"/>
                </a:ext>
              </a:extLst>
            </p:cNvPr>
            <p:cNvSpPr/>
            <p:nvPr/>
          </p:nvSpPr>
          <p:spPr>
            <a:xfrm>
              <a:off x="6390449" y="2659471"/>
              <a:ext cx="457200" cy="22699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/>
                <a:t>수정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2867F4B-D37C-4F4D-B92F-002C079C5631}"/>
                </a:ext>
              </a:extLst>
            </p:cNvPr>
            <p:cNvSpPr txBox="1"/>
            <p:nvPr/>
          </p:nvSpPr>
          <p:spPr>
            <a:xfrm>
              <a:off x="6002106" y="3044586"/>
              <a:ext cx="843200" cy="271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/>
                <a:t>home.jsp</a:t>
              </a:r>
              <a:endParaRPr lang="ko-KR" altLang="en-US" sz="1200" dirty="0"/>
            </a:p>
          </p:txBody>
        </p:sp>
        <p:sp>
          <p:nvSpPr>
            <p:cNvPr id="29" name="화살표: 아래쪽 28">
              <a:extLst>
                <a:ext uri="{FF2B5EF4-FFF2-40B4-BE49-F238E27FC236}">
                  <a16:creationId xmlns:a16="http://schemas.microsoft.com/office/drawing/2014/main" id="{3B92EDFC-692F-48F1-A69D-48CA24AF9564}"/>
                </a:ext>
              </a:extLst>
            </p:cNvPr>
            <p:cNvSpPr/>
            <p:nvPr/>
          </p:nvSpPr>
          <p:spPr>
            <a:xfrm rot="10800000">
              <a:off x="1148068" y="3196344"/>
              <a:ext cx="564427" cy="688976"/>
            </a:xfrm>
            <a:prstGeom prst="downArrow">
              <a:avLst/>
            </a:prstGeom>
            <a:solidFill>
              <a:srgbClr val="D365F1"/>
            </a:solidFill>
            <a:ln>
              <a:solidFill>
                <a:srgbClr val="D365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752C1DD-6380-4CED-A95E-44219A750FD7}"/>
              </a:ext>
            </a:extLst>
          </p:cNvPr>
          <p:cNvSpPr txBox="1"/>
          <p:nvPr/>
        </p:nvSpPr>
        <p:spPr>
          <a:xfrm>
            <a:off x="914401" y="991619"/>
            <a:ext cx="3930884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직접 다시 파일을 생성해서 이전의 상태로 복구합시다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204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20FD39-0288-4953-9499-CD55FBDC4731}"/>
              </a:ext>
            </a:extLst>
          </p:cNvPr>
          <p:cNvSpPr txBox="1"/>
          <p:nvPr/>
        </p:nvSpPr>
        <p:spPr>
          <a:xfrm>
            <a:off x="914400" y="417095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/>
              <a:t>왜 </a:t>
            </a:r>
            <a:r>
              <a:rPr lang="en-US" altLang="ko-KR" b="1" spc="300" dirty="0">
                <a:solidFill>
                  <a:schemeClr val="accent2"/>
                </a:solidFill>
              </a:rPr>
              <a:t>Git</a:t>
            </a:r>
            <a:r>
              <a:rPr lang="ko-KR" altLang="en-US" b="1" spc="300" dirty="0"/>
              <a:t>을 사용하나요</a:t>
            </a:r>
            <a:r>
              <a:rPr lang="en-US" altLang="ko-KR" b="1" spc="300" dirty="0"/>
              <a:t>?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71B444-5ED8-4574-99C2-EA5047F1CF0C}"/>
              </a:ext>
            </a:extLst>
          </p:cNvPr>
          <p:cNvSpPr txBox="1"/>
          <p:nvPr/>
        </p:nvSpPr>
        <p:spPr>
          <a:xfrm>
            <a:off x="1026695" y="1451811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평행우주를 만든다는 것은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3DC11-62E7-4B94-B5CB-A653558B4F7B}"/>
              </a:ext>
            </a:extLst>
          </p:cNvPr>
          <p:cNvSpPr txBox="1"/>
          <p:nvPr/>
        </p:nvSpPr>
        <p:spPr>
          <a:xfrm>
            <a:off x="1475874" y="2013284"/>
            <a:ext cx="6061275" cy="887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메인 작업에서 해보기는 위험이 있는 실험적인 작업을 하거나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고객이 뭘 좋아할지 몰라서 다른 버전으로 작업을 동시에 진행하고 싶을 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만약 </a:t>
            </a:r>
            <a:r>
              <a:rPr lang="en-US" altLang="ko-KR" sz="1200" dirty="0"/>
              <a:t>Git</a:t>
            </a:r>
            <a:r>
              <a:rPr lang="ko-KR" altLang="en-US" sz="1200" dirty="0"/>
              <a:t>을 사용하지 않는다면 폴더를 통째로 복사해서 각각 따로 작업을 해야 하지만</a:t>
            </a:r>
            <a:endParaRPr lang="en-US" altLang="ko-KR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8DBBA-1E18-45B7-B005-4DC49A2A9C33}"/>
              </a:ext>
            </a:extLst>
          </p:cNvPr>
          <p:cNvSpPr txBox="1"/>
          <p:nvPr/>
        </p:nvSpPr>
        <p:spPr>
          <a:xfrm>
            <a:off x="1475874" y="2900899"/>
            <a:ext cx="8016938" cy="610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Git</a:t>
            </a:r>
            <a:r>
              <a:rPr lang="ko-KR" altLang="en-US" sz="1200" dirty="0"/>
              <a:t>은 폴더 안에 여러 평행우주를 생성해서 각각 다른 버전을 작성하고 자유자재로 우주들을 넘나들며 작업하다가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다른 우주에서 했던 실험적인 기능이 마음에 들면 이쪽 우주로 가져오게 할 수 있습니다</a:t>
            </a:r>
            <a:r>
              <a:rPr lang="en-US" altLang="ko-KR" sz="1200" dirty="0"/>
              <a:t>.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1612170-E0A4-4316-BFDC-E1283881D19F}"/>
              </a:ext>
            </a:extLst>
          </p:cNvPr>
          <p:cNvGrpSpPr/>
          <p:nvPr/>
        </p:nvGrpSpPr>
        <p:grpSpPr>
          <a:xfrm>
            <a:off x="1796717" y="3788514"/>
            <a:ext cx="1716495" cy="1820779"/>
            <a:chOff x="1203158" y="2173705"/>
            <a:chExt cx="1716495" cy="182077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54C7728-CDFF-433D-8F09-1AD15E1DC015}"/>
                </a:ext>
              </a:extLst>
            </p:cNvPr>
            <p:cNvSpPr/>
            <p:nvPr/>
          </p:nvSpPr>
          <p:spPr>
            <a:xfrm>
              <a:off x="1203158" y="2173705"/>
              <a:ext cx="1716495" cy="1820779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15F915D-15BC-445F-9411-EE256E87DAD3}"/>
                </a:ext>
              </a:extLst>
            </p:cNvPr>
            <p:cNvCxnSpPr>
              <a:cxnSpLocks/>
            </p:cNvCxnSpPr>
            <p:nvPr/>
          </p:nvCxnSpPr>
          <p:spPr>
            <a:xfrm>
              <a:off x="1203158" y="2478505"/>
              <a:ext cx="1716495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그래픽 20" descr="닫기">
              <a:extLst>
                <a:ext uri="{FF2B5EF4-FFF2-40B4-BE49-F238E27FC236}">
                  <a16:creationId xmlns:a16="http://schemas.microsoft.com/office/drawing/2014/main" id="{E2637A55-21CC-4D39-BF72-AAA1153CE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22866" y="2207800"/>
              <a:ext cx="236610" cy="236610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BD532C3-420B-4CD4-A8B6-E7C695FF28AD}"/>
              </a:ext>
            </a:extLst>
          </p:cNvPr>
          <p:cNvGrpSpPr/>
          <p:nvPr/>
        </p:nvGrpSpPr>
        <p:grpSpPr>
          <a:xfrm>
            <a:off x="1973178" y="4285819"/>
            <a:ext cx="1411701" cy="1129879"/>
            <a:chOff x="1379619" y="2671010"/>
            <a:chExt cx="1411701" cy="1129879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E8D5C84-6741-4833-826A-C04FA28554F5}"/>
                </a:ext>
              </a:extLst>
            </p:cNvPr>
            <p:cNvSpPr/>
            <p:nvPr/>
          </p:nvSpPr>
          <p:spPr>
            <a:xfrm>
              <a:off x="1379621" y="2671010"/>
              <a:ext cx="192505" cy="19250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2DD48C5-EED4-49A6-9501-0702CDEDC132}"/>
                </a:ext>
              </a:extLst>
            </p:cNvPr>
            <p:cNvSpPr/>
            <p:nvPr/>
          </p:nvSpPr>
          <p:spPr>
            <a:xfrm>
              <a:off x="1379620" y="2983468"/>
              <a:ext cx="192505" cy="19250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D039253-E350-4763-A43C-8682199EF35F}"/>
                </a:ext>
              </a:extLst>
            </p:cNvPr>
            <p:cNvSpPr/>
            <p:nvPr/>
          </p:nvSpPr>
          <p:spPr>
            <a:xfrm>
              <a:off x="1379619" y="3295926"/>
              <a:ext cx="192505" cy="19250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A78902C-46F3-437B-ADBB-406AA9A85E1E}"/>
                </a:ext>
              </a:extLst>
            </p:cNvPr>
            <p:cNvSpPr/>
            <p:nvPr/>
          </p:nvSpPr>
          <p:spPr>
            <a:xfrm>
              <a:off x="2598815" y="2671010"/>
              <a:ext cx="192505" cy="192505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B15028E6-B3FD-4E15-8D25-CDDA20AFDCDC}"/>
                </a:ext>
              </a:extLst>
            </p:cNvPr>
            <p:cNvSpPr/>
            <p:nvPr/>
          </p:nvSpPr>
          <p:spPr>
            <a:xfrm>
              <a:off x="2598814" y="2983468"/>
              <a:ext cx="192505" cy="192505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02C3882-9CF4-41E6-BC10-1AFAE5FAFF6A}"/>
                </a:ext>
              </a:extLst>
            </p:cNvPr>
            <p:cNvSpPr/>
            <p:nvPr/>
          </p:nvSpPr>
          <p:spPr>
            <a:xfrm>
              <a:off x="2598813" y="3295926"/>
              <a:ext cx="192505" cy="192505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43949FC-D0C8-4D6A-B47A-A430ADD4E69F}"/>
                </a:ext>
              </a:extLst>
            </p:cNvPr>
            <p:cNvSpPr/>
            <p:nvPr/>
          </p:nvSpPr>
          <p:spPr>
            <a:xfrm>
              <a:off x="2598812" y="3608384"/>
              <a:ext cx="192505" cy="192505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534F9B4C-F5FA-4B19-8C67-4B691940CA03}"/>
                </a:ext>
              </a:extLst>
            </p:cNvPr>
            <p:cNvSpPr/>
            <p:nvPr/>
          </p:nvSpPr>
          <p:spPr>
            <a:xfrm>
              <a:off x="2197760" y="2671010"/>
              <a:ext cx="192505" cy="192505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F6DB52D-764B-4F82-84D6-F0170C034002}"/>
                </a:ext>
              </a:extLst>
            </p:cNvPr>
            <p:cNvSpPr/>
            <p:nvPr/>
          </p:nvSpPr>
          <p:spPr>
            <a:xfrm>
              <a:off x="2197759" y="2983468"/>
              <a:ext cx="192505" cy="192505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2A64909C-396C-4D89-ADFF-2F32D9EE26E8}"/>
                </a:ext>
              </a:extLst>
            </p:cNvPr>
            <p:cNvSpPr/>
            <p:nvPr/>
          </p:nvSpPr>
          <p:spPr>
            <a:xfrm>
              <a:off x="2197758" y="3295926"/>
              <a:ext cx="192505" cy="192505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9A4323FD-EE47-4F6B-82A8-51A40407A6F1}"/>
                </a:ext>
              </a:extLst>
            </p:cNvPr>
            <p:cNvSpPr/>
            <p:nvPr/>
          </p:nvSpPr>
          <p:spPr>
            <a:xfrm>
              <a:off x="2197757" y="3608384"/>
              <a:ext cx="192505" cy="192505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7B86BF7B-B8FD-47DD-8442-DB419D9793F8}"/>
                </a:ext>
              </a:extLst>
            </p:cNvPr>
            <p:cNvSpPr/>
            <p:nvPr/>
          </p:nvSpPr>
          <p:spPr>
            <a:xfrm>
              <a:off x="1796695" y="2671010"/>
              <a:ext cx="192505" cy="192505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70688E32-C913-474E-BD37-A17472356811}"/>
                </a:ext>
              </a:extLst>
            </p:cNvPr>
            <p:cNvSpPr/>
            <p:nvPr/>
          </p:nvSpPr>
          <p:spPr>
            <a:xfrm>
              <a:off x="1796694" y="2983468"/>
              <a:ext cx="192505" cy="192505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AD3E462-4D80-4948-9282-29634C75CF4A}"/>
              </a:ext>
            </a:extLst>
          </p:cNvPr>
          <p:cNvGrpSpPr/>
          <p:nvPr/>
        </p:nvGrpSpPr>
        <p:grpSpPr>
          <a:xfrm>
            <a:off x="5321964" y="3788514"/>
            <a:ext cx="1716495" cy="1820779"/>
            <a:chOff x="1203158" y="2173705"/>
            <a:chExt cx="1716495" cy="1820779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CA68187-833D-433C-AE87-F64058280827}"/>
                </a:ext>
              </a:extLst>
            </p:cNvPr>
            <p:cNvSpPr/>
            <p:nvPr/>
          </p:nvSpPr>
          <p:spPr>
            <a:xfrm>
              <a:off x="1203158" y="2173705"/>
              <a:ext cx="1716495" cy="1820779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B643E544-BA3D-430D-880B-69C63C504868}"/>
                </a:ext>
              </a:extLst>
            </p:cNvPr>
            <p:cNvCxnSpPr>
              <a:cxnSpLocks/>
            </p:cNvCxnSpPr>
            <p:nvPr/>
          </p:nvCxnSpPr>
          <p:spPr>
            <a:xfrm>
              <a:off x="1203158" y="2478505"/>
              <a:ext cx="1716495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그래픽 41" descr="닫기">
              <a:extLst>
                <a:ext uri="{FF2B5EF4-FFF2-40B4-BE49-F238E27FC236}">
                  <a16:creationId xmlns:a16="http://schemas.microsoft.com/office/drawing/2014/main" id="{39E44DFC-28AA-42F1-8320-4D6AD3364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22866" y="2207800"/>
              <a:ext cx="236610" cy="236610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83492A5-014B-46F1-AE57-87B2A3858225}"/>
              </a:ext>
            </a:extLst>
          </p:cNvPr>
          <p:cNvGrpSpPr/>
          <p:nvPr/>
        </p:nvGrpSpPr>
        <p:grpSpPr>
          <a:xfrm>
            <a:off x="5498424" y="4285819"/>
            <a:ext cx="1411702" cy="1129879"/>
            <a:chOff x="1379618" y="2671010"/>
            <a:chExt cx="1411702" cy="1129879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57CD100-5DA7-4170-8B65-65876D902A54}"/>
                </a:ext>
              </a:extLst>
            </p:cNvPr>
            <p:cNvSpPr/>
            <p:nvPr/>
          </p:nvSpPr>
          <p:spPr>
            <a:xfrm>
              <a:off x="1379621" y="2671010"/>
              <a:ext cx="192505" cy="19250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A04D7F10-54E8-4D9D-BF10-E1E7D9755E6E}"/>
                </a:ext>
              </a:extLst>
            </p:cNvPr>
            <p:cNvSpPr/>
            <p:nvPr/>
          </p:nvSpPr>
          <p:spPr>
            <a:xfrm>
              <a:off x="1379620" y="2983468"/>
              <a:ext cx="192505" cy="19250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834CFE6-7294-457D-A3BC-2A0B4129E50D}"/>
                </a:ext>
              </a:extLst>
            </p:cNvPr>
            <p:cNvSpPr/>
            <p:nvPr/>
          </p:nvSpPr>
          <p:spPr>
            <a:xfrm>
              <a:off x="1379619" y="3295926"/>
              <a:ext cx="192505" cy="19250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BBCE138-4BC2-4127-8A12-30AE0407D374}"/>
                </a:ext>
              </a:extLst>
            </p:cNvPr>
            <p:cNvSpPr/>
            <p:nvPr/>
          </p:nvSpPr>
          <p:spPr>
            <a:xfrm>
              <a:off x="1379618" y="3608384"/>
              <a:ext cx="192505" cy="19250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0ABFEDB8-75AF-4D97-81ED-CBAA0B656EED}"/>
                </a:ext>
              </a:extLst>
            </p:cNvPr>
            <p:cNvSpPr/>
            <p:nvPr/>
          </p:nvSpPr>
          <p:spPr>
            <a:xfrm>
              <a:off x="2598815" y="2671010"/>
              <a:ext cx="192505" cy="192505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DED4AE9D-C2F4-437D-8813-E19379BF5B69}"/>
                </a:ext>
              </a:extLst>
            </p:cNvPr>
            <p:cNvSpPr/>
            <p:nvPr/>
          </p:nvSpPr>
          <p:spPr>
            <a:xfrm>
              <a:off x="2598814" y="2983468"/>
              <a:ext cx="192505" cy="192505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2D70433F-60C8-4626-AB83-2180E43DA506}"/>
                </a:ext>
              </a:extLst>
            </p:cNvPr>
            <p:cNvSpPr/>
            <p:nvPr/>
          </p:nvSpPr>
          <p:spPr>
            <a:xfrm>
              <a:off x="2598813" y="3295926"/>
              <a:ext cx="192505" cy="192505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54422FB-D107-4A2B-A14F-F0B5F898B8AE}"/>
                </a:ext>
              </a:extLst>
            </p:cNvPr>
            <p:cNvSpPr/>
            <p:nvPr/>
          </p:nvSpPr>
          <p:spPr>
            <a:xfrm>
              <a:off x="2197760" y="2671010"/>
              <a:ext cx="192505" cy="192505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DACE13FE-21E2-43A5-89CD-87679B278E01}"/>
                </a:ext>
              </a:extLst>
            </p:cNvPr>
            <p:cNvSpPr/>
            <p:nvPr/>
          </p:nvSpPr>
          <p:spPr>
            <a:xfrm>
              <a:off x="2197759" y="2983468"/>
              <a:ext cx="192505" cy="192505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681C7CCE-C408-4CC0-AD47-1A1119CF1B97}"/>
                </a:ext>
              </a:extLst>
            </p:cNvPr>
            <p:cNvSpPr/>
            <p:nvPr/>
          </p:nvSpPr>
          <p:spPr>
            <a:xfrm>
              <a:off x="1796695" y="2671010"/>
              <a:ext cx="192505" cy="192505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6CD95B2-09D2-43DE-8473-2E4CCB6E46F5}"/>
                </a:ext>
              </a:extLst>
            </p:cNvPr>
            <p:cNvSpPr/>
            <p:nvPr/>
          </p:nvSpPr>
          <p:spPr>
            <a:xfrm>
              <a:off x="1796694" y="2983468"/>
              <a:ext cx="192505" cy="192505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E5BE62E8-E5D7-425C-8578-A2C4EF9A1B32}"/>
                </a:ext>
              </a:extLst>
            </p:cNvPr>
            <p:cNvSpPr/>
            <p:nvPr/>
          </p:nvSpPr>
          <p:spPr>
            <a:xfrm>
              <a:off x="1796693" y="3295926"/>
              <a:ext cx="192505" cy="192505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87E88069-F6B6-475C-A2D8-4E03CBCCC05E}"/>
              </a:ext>
            </a:extLst>
          </p:cNvPr>
          <p:cNvGrpSpPr/>
          <p:nvPr/>
        </p:nvGrpSpPr>
        <p:grpSpPr>
          <a:xfrm>
            <a:off x="8847211" y="3788514"/>
            <a:ext cx="1716495" cy="1820779"/>
            <a:chOff x="1203158" y="2173705"/>
            <a:chExt cx="1716495" cy="1820779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D78BB713-8072-4F34-8EE0-A96BE0586B47}"/>
                </a:ext>
              </a:extLst>
            </p:cNvPr>
            <p:cNvSpPr/>
            <p:nvPr/>
          </p:nvSpPr>
          <p:spPr>
            <a:xfrm>
              <a:off x="1203158" y="2173705"/>
              <a:ext cx="1716495" cy="1820779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7063A512-29A1-4390-A412-60F6C84E69D0}"/>
                </a:ext>
              </a:extLst>
            </p:cNvPr>
            <p:cNvCxnSpPr>
              <a:cxnSpLocks/>
            </p:cNvCxnSpPr>
            <p:nvPr/>
          </p:nvCxnSpPr>
          <p:spPr>
            <a:xfrm>
              <a:off x="1203158" y="2478505"/>
              <a:ext cx="1716495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그래픽 62" descr="닫기">
              <a:extLst>
                <a:ext uri="{FF2B5EF4-FFF2-40B4-BE49-F238E27FC236}">
                  <a16:creationId xmlns:a16="http://schemas.microsoft.com/office/drawing/2014/main" id="{03728C0E-825C-41C4-B707-AB6D2FAAD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22866" y="2207800"/>
              <a:ext cx="236610" cy="236610"/>
            </a:xfrm>
            <a:prstGeom prst="rect">
              <a:avLst/>
            </a:prstGeom>
          </p:spPr>
        </p:pic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81154640-DE3A-4244-B6A6-E486790A4E83}"/>
              </a:ext>
            </a:extLst>
          </p:cNvPr>
          <p:cNvGrpSpPr/>
          <p:nvPr/>
        </p:nvGrpSpPr>
        <p:grpSpPr>
          <a:xfrm>
            <a:off x="9023671" y="4285819"/>
            <a:ext cx="1411702" cy="1129879"/>
            <a:chOff x="1379618" y="2671010"/>
            <a:chExt cx="1411702" cy="1129879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B80C622B-5F1B-4004-9859-2D15BA25BD33}"/>
                </a:ext>
              </a:extLst>
            </p:cNvPr>
            <p:cNvSpPr/>
            <p:nvPr/>
          </p:nvSpPr>
          <p:spPr>
            <a:xfrm>
              <a:off x="1379621" y="2671010"/>
              <a:ext cx="192505" cy="19250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1DBCD614-DCC8-4696-BD43-339F6D74D829}"/>
                </a:ext>
              </a:extLst>
            </p:cNvPr>
            <p:cNvSpPr/>
            <p:nvPr/>
          </p:nvSpPr>
          <p:spPr>
            <a:xfrm>
              <a:off x="1379620" y="2983468"/>
              <a:ext cx="192505" cy="19250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CF7B15BD-9A1C-4A21-94B1-EC0741D81BB2}"/>
                </a:ext>
              </a:extLst>
            </p:cNvPr>
            <p:cNvSpPr/>
            <p:nvPr/>
          </p:nvSpPr>
          <p:spPr>
            <a:xfrm>
              <a:off x="1379619" y="3295926"/>
              <a:ext cx="192505" cy="19250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C7739D8A-E52D-4825-93CC-D799FC3AE9D2}"/>
                </a:ext>
              </a:extLst>
            </p:cNvPr>
            <p:cNvSpPr/>
            <p:nvPr/>
          </p:nvSpPr>
          <p:spPr>
            <a:xfrm>
              <a:off x="1379618" y="3608384"/>
              <a:ext cx="192505" cy="19250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0EAF35CC-A4ED-4E50-89A7-5FD106CDEDC8}"/>
                </a:ext>
              </a:extLst>
            </p:cNvPr>
            <p:cNvSpPr/>
            <p:nvPr/>
          </p:nvSpPr>
          <p:spPr>
            <a:xfrm>
              <a:off x="2598815" y="2671010"/>
              <a:ext cx="192505" cy="192505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40C827EB-FA8A-489E-9EFA-03CC32E25B24}"/>
                </a:ext>
              </a:extLst>
            </p:cNvPr>
            <p:cNvSpPr/>
            <p:nvPr/>
          </p:nvSpPr>
          <p:spPr>
            <a:xfrm>
              <a:off x="2598814" y="2983468"/>
              <a:ext cx="192505" cy="192505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F4ACB12E-5852-499D-A483-1F6DE2E1B308}"/>
                </a:ext>
              </a:extLst>
            </p:cNvPr>
            <p:cNvSpPr/>
            <p:nvPr/>
          </p:nvSpPr>
          <p:spPr>
            <a:xfrm>
              <a:off x="2598813" y="3295926"/>
              <a:ext cx="192505" cy="192505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4BFF2E2-2B51-4545-9C70-862CA69374F5}"/>
                </a:ext>
              </a:extLst>
            </p:cNvPr>
            <p:cNvSpPr/>
            <p:nvPr/>
          </p:nvSpPr>
          <p:spPr>
            <a:xfrm>
              <a:off x="2598812" y="3608384"/>
              <a:ext cx="192505" cy="192505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06487860-0604-4FAF-AF4B-EF4D33C3C66A}"/>
                </a:ext>
              </a:extLst>
            </p:cNvPr>
            <p:cNvSpPr/>
            <p:nvPr/>
          </p:nvSpPr>
          <p:spPr>
            <a:xfrm>
              <a:off x="2197760" y="2671010"/>
              <a:ext cx="192505" cy="192505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213EB240-95B2-4D20-A864-03DF79F2BAFE}"/>
                </a:ext>
              </a:extLst>
            </p:cNvPr>
            <p:cNvSpPr/>
            <p:nvPr/>
          </p:nvSpPr>
          <p:spPr>
            <a:xfrm>
              <a:off x="2197759" y="2983468"/>
              <a:ext cx="192505" cy="192505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FE207057-3C87-47ED-BA50-9615F95CBAE8}"/>
                </a:ext>
              </a:extLst>
            </p:cNvPr>
            <p:cNvSpPr/>
            <p:nvPr/>
          </p:nvSpPr>
          <p:spPr>
            <a:xfrm>
              <a:off x="1796695" y="2671010"/>
              <a:ext cx="192505" cy="192505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36B1DA5F-4DD8-4E45-BE9A-2FC4D28957DC}"/>
                </a:ext>
              </a:extLst>
            </p:cNvPr>
            <p:cNvSpPr/>
            <p:nvPr/>
          </p:nvSpPr>
          <p:spPr>
            <a:xfrm>
              <a:off x="1796694" y="2983468"/>
              <a:ext cx="192505" cy="192505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5AE0F3FC-EA54-4902-B114-3ADE334F15BB}"/>
              </a:ext>
            </a:extLst>
          </p:cNvPr>
          <p:cNvCxnSpPr/>
          <p:nvPr/>
        </p:nvCxnSpPr>
        <p:spPr>
          <a:xfrm>
            <a:off x="3922295" y="4660232"/>
            <a:ext cx="970547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5014473-5B68-4E1A-AE90-E1D89700B917}"/>
              </a:ext>
            </a:extLst>
          </p:cNvPr>
          <p:cNvCxnSpPr/>
          <p:nvPr/>
        </p:nvCxnSpPr>
        <p:spPr>
          <a:xfrm>
            <a:off x="7467600" y="4660232"/>
            <a:ext cx="970547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15B0ED7B-4F2A-4969-8863-68726ACB036E}"/>
              </a:ext>
            </a:extLst>
          </p:cNvPr>
          <p:cNvSpPr txBox="1"/>
          <p:nvPr/>
        </p:nvSpPr>
        <p:spPr>
          <a:xfrm>
            <a:off x="1431630" y="5833337"/>
            <a:ext cx="7420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실제로 </a:t>
            </a:r>
            <a:r>
              <a:rPr lang="en-US" altLang="ko-KR" dirty="0"/>
              <a:t>Git</a:t>
            </a:r>
            <a:r>
              <a:rPr lang="ko-KR" altLang="en-US" dirty="0"/>
              <a:t>을 사용해보면서 좀 더 자세하게 이해해 보도록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373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8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2BDE93-22B0-4C36-AF7C-D21D5452CD6D}"/>
              </a:ext>
            </a:extLst>
          </p:cNvPr>
          <p:cNvSpPr txBox="1"/>
          <p:nvPr/>
        </p:nvSpPr>
        <p:spPr>
          <a:xfrm>
            <a:off x="914400" y="417095"/>
            <a:ext cx="4176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</a:t>
            </a:r>
            <a:r>
              <a:rPr lang="ko-KR" altLang="en-US" b="1" spc="300" dirty="0"/>
              <a:t>의 과거 시점으로 돌아가기 </a:t>
            </a:r>
            <a:r>
              <a:rPr lang="en-US" altLang="ko-KR" b="1" spc="300" dirty="0"/>
              <a:t>!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9E9E31-3F42-4678-8F28-7529C843DA5E}"/>
              </a:ext>
            </a:extLst>
          </p:cNvPr>
          <p:cNvSpPr txBox="1"/>
          <p:nvPr/>
        </p:nvSpPr>
        <p:spPr>
          <a:xfrm>
            <a:off x="914400" y="1025830"/>
            <a:ext cx="7724359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두 번째 방법은 소심하게 돌아가는 방법</a:t>
            </a:r>
            <a:r>
              <a:rPr lang="en-US" altLang="ko-KR" sz="1200" dirty="0"/>
              <a:t>( </a:t>
            </a:r>
            <a:r>
              <a:rPr lang="en-US" altLang="ko-KR" sz="1200" dirty="0">
                <a:solidFill>
                  <a:srgbClr val="FF0000"/>
                </a:solidFill>
              </a:rPr>
              <a:t>Revert</a:t>
            </a:r>
            <a:r>
              <a:rPr lang="en-US" altLang="ko-KR" sz="1200" dirty="0"/>
              <a:t> )</a:t>
            </a:r>
            <a:r>
              <a:rPr lang="ko-KR" altLang="en-US" sz="1200" dirty="0"/>
              <a:t> 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미래에 한 발을 걸치고 과거로 돌아가는 방법입니다</a:t>
            </a:r>
            <a:r>
              <a:rPr lang="en-US" altLang="ko-KR" sz="12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222A54-2DB4-426D-BC6A-E1CD39E94AD6}"/>
              </a:ext>
            </a:extLst>
          </p:cNvPr>
          <p:cNvSpPr txBox="1"/>
          <p:nvPr/>
        </p:nvSpPr>
        <p:spPr>
          <a:xfrm>
            <a:off x="914398" y="1693064"/>
            <a:ext cx="6143028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이번에는 돌아갈 시점이 아닌</a:t>
            </a:r>
            <a:r>
              <a:rPr lang="en-US" altLang="ko-KR" sz="1200" dirty="0"/>
              <a:t>, </a:t>
            </a:r>
            <a:r>
              <a:rPr lang="ko-KR" altLang="en-US" sz="1200" dirty="0"/>
              <a:t>취소할 시점을 선택 → 마우스 우 클릭 → </a:t>
            </a:r>
            <a:r>
              <a:rPr lang="ko-KR" altLang="en-US" sz="1200" dirty="0" err="1"/>
              <a:t>커밋</a:t>
            </a:r>
            <a:r>
              <a:rPr lang="ko-KR" altLang="en-US" sz="1200" dirty="0"/>
              <a:t> 되돌리기</a:t>
            </a:r>
            <a:endParaRPr lang="en-US" altLang="ko-KR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40CE14-51B4-4B2F-A0BC-0028EF48C4D9}"/>
              </a:ext>
            </a:extLst>
          </p:cNvPr>
          <p:cNvSpPr txBox="1"/>
          <p:nvPr/>
        </p:nvSpPr>
        <p:spPr>
          <a:xfrm>
            <a:off x="914398" y="1359447"/>
            <a:ext cx="2659126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SourceTree</a:t>
            </a:r>
            <a:r>
              <a:rPr lang="ko-KR" altLang="en-US" sz="1200" dirty="0"/>
              <a:t>의 </a:t>
            </a:r>
            <a:r>
              <a:rPr lang="en-US" altLang="ko-KR" sz="1200" dirty="0"/>
              <a:t>History</a:t>
            </a:r>
            <a:r>
              <a:rPr lang="ko-KR" altLang="en-US" sz="1200" dirty="0"/>
              <a:t>를 선택하세요</a:t>
            </a:r>
            <a:r>
              <a:rPr lang="en-US" altLang="ko-KR" sz="1200" dirty="0"/>
              <a:t>.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D3A99FA-B0B3-420A-B991-E8389F16421B}"/>
              </a:ext>
            </a:extLst>
          </p:cNvPr>
          <p:cNvGrpSpPr/>
          <p:nvPr/>
        </p:nvGrpSpPr>
        <p:grpSpPr>
          <a:xfrm>
            <a:off x="493313" y="2868769"/>
            <a:ext cx="4005560" cy="3264211"/>
            <a:chOff x="914398" y="3199214"/>
            <a:chExt cx="4731932" cy="3264211"/>
          </a:xfrm>
        </p:grpSpPr>
        <p:pic>
          <p:nvPicPr>
            <p:cNvPr id="7" name="그림 6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2DE623C7-5E2C-49EF-8BA4-15CC2A869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398" y="3199214"/>
              <a:ext cx="4731932" cy="326421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4F62C93-CB3D-4C54-A086-59FD37A3A9A7}"/>
                </a:ext>
              </a:extLst>
            </p:cNvPr>
            <p:cNvSpPr/>
            <p:nvPr/>
          </p:nvSpPr>
          <p:spPr>
            <a:xfrm>
              <a:off x="3833327" y="5270251"/>
              <a:ext cx="787225" cy="183781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EECD076-95E2-4F11-8B02-1341B839F68F}"/>
              </a:ext>
            </a:extLst>
          </p:cNvPr>
          <p:cNvSpPr txBox="1"/>
          <p:nvPr/>
        </p:nvSpPr>
        <p:spPr>
          <a:xfrm>
            <a:off x="914398" y="2023509"/>
            <a:ext cx="8464368" cy="610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SourceTree</a:t>
            </a:r>
            <a:r>
              <a:rPr lang="ko-KR" altLang="en-US" sz="1200" dirty="0"/>
              <a:t>의 </a:t>
            </a:r>
            <a:r>
              <a:rPr lang="en-US" altLang="ko-KR" sz="1200" dirty="0"/>
              <a:t>History</a:t>
            </a:r>
            <a:r>
              <a:rPr lang="ko-KR" altLang="en-US" sz="1200" dirty="0"/>
              <a:t>에는 </a:t>
            </a:r>
            <a:r>
              <a:rPr lang="en-US" altLang="ko-KR" sz="1200" dirty="0"/>
              <a:t>Revert </a:t>
            </a:r>
            <a:r>
              <a:rPr lang="ko-KR" altLang="en-US" sz="1200" dirty="0"/>
              <a:t>이력이 추가 되었고 </a:t>
            </a:r>
            <a:r>
              <a:rPr lang="en-US" altLang="ko-KR" sz="1200" dirty="0"/>
              <a:t>STS</a:t>
            </a:r>
            <a:r>
              <a:rPr lang="ko-KR" altLang="en-US" sz="1200" dirty="0"/>
              <a:t>에서 코드를 확인하면 이전의 상태로 돌아간 것이 확인 됩니다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(</a:t>
            </a:r>
            <a:r>
              <a:rPr lang="ko-KR" altLang="en-US" sz="1200" dirty="0"/>
              <a:t>해당프로젝트 </a:t>
            </a:r>
            <a:r>
              <a:rPr lang="ko-KR" altLang="en-US" sz="1200" dirty="0" err="1"/>
              <a:t>우클릭</a:t>
            </a:r>
            <a:r>
              <a:rPr lang="en-US" altLang="ko-KR" sz="1200" dirty="0"/>
              <a:t>-&gt;Refresh)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467FF4B-6328-487C-9753-1496269DC441}"/>
              </a:ext>
            </a:extLst>
          </p:cNvPr>
          <p:cNvGrpSpPr/>
          <p:nvPr/>
        </p:nvGrpSpPr>
        <p:grpSpPr>
          <a:xfrm>
            <a:off x="4918459" y="2868769"/>
            <a:ext cx="4426645" cy="3264211"/>
            <a:chOff x="4918459" y="2868769"/>
            <a:chExt cx="4426645" cy="3264211"/>
          </a:xfrm>
        </p:grpSpPr>
        <p:pic>
          <p:nvPicPr>
            <p:cNvPr id="12" name="그림 11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CA333FD0-3A97-4B2F-9F29-22FAC0B65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8459" y="2868769"/>
              <a:ext cx="4426645" cy="326421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2EB762F-E9F1-484C-86AF-0EB0F193ECD7}"/>
                </a:ext>
              </a:extLst>
            </p:cNvPr>
            <p:cNvSpPr/>
            <p:nvPr/>
          </p:nvSpPr>
          <p:spPr>
            <a:xfrm>
              <a:off x="5762808" y="3759326"/>
              <a:ext cx="2369688" cy="183781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8FDAD99-E8D8-432E-BF9B-0AF1D9E5B620}"/>
              </a:ext>
            </a:extLst>
          </p:cNvPr>
          <p:cNvGrpSpPr/>
          <p:nvPr/>
        </p:nvGrpSpPr>
        <p:grpSpPr>
          <a:xfrm>
            <a:off x="9728590" y="1359447"/>
            <a:ext cx="1778914" cy="2583660"/>
            <a:chOff x="9728590" y="1359447"/>
            <a:chExt cx="1778914" cy="2583660"/>
          </a:xfrm>
        </p:grpSpPr>
        <p:pic>
          <p:nvPicPr>
            <p:cNvPr id="16" name="그림 15" descr="지도이(가) 표시된 사진&#10;&#10;자동 생성된 설명">
              <a:extLst>
                <a:ext uri="{FF2B5EF4-FFF2-40B4-BE49-F238E27FC236}">
                  <a16:creationId xmlns:a16="http://schemas.microsoft.com/office/drawing/2014/main" id="{7304E3EE-82B6-4122-9CDC-AB629EA36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8590" y="1359447"/>
              <a:ext cx="1778914" cy="258366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32E9E35-5184-4B6F-8EFC-FF0B3A7E75F1}"/>
                </a:ext>
              </a:extLst>
            </p:cNvPr>
            <p:cNvSpPr/>
            <p:nvPr/>
          </p:nvSpPr>
          <p:spPr>
            <a:xfrm>
              <a:off x="10341620" y="3022125"/>
              <a:ext cx="759303" cy="406875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1F33F7D-3BEB-4BCB-8B6F-4A1D5BF27399}"/>
              </a:ext>
            </a:extLst>
          </p:cNvPr>
          <p:cNvGrpSpPr/>
          <p:nvPr/>
        </p:nvGrpSpPr>
        <p:grpSpPr>
          <a:xfrm>
            <a:off x="9764690" y="4345423"/>
            <a:ext cx="1742814" cy="2279940"/>
            <a:chOff x="9764690" y="4345423"/>
            <a:chExt cx="1742814" cy="227994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74F6810-3E44-4DE5-8E51-B31AB535B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4690" y="4345423"/>
              <a:ext cx="1742814" cy="227994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843E524-B0FE-4D17-8F53-B494425285D1}"/>
                </a:ext>
              </a:extLst>
            </p:cNvPr>
            <p:cNvSpPr/>
            <p:nvPr/>
          </p:nvSpPr>
          <p:spPr>
            <a:xfrm>
              <a:off x="9858744" y="5281956"/>
              <a:ext cx="895571" cy="323830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54587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EA57F8-35CA-49FD-9E9A-39515435D7CD}"/>
              </a:ext>
            </a:extLst>
          </p:cNvPr>
          <p:cNvSpPr txBox="1"/>
          <p:nvPr/>
        </p:nvSpPr>
        <p:spPr>
          <a:xfrm>
            <a:off x="914400" y="417095"/>
            <a:ext cx="4176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</a:t>
            </a:r>
            <a:r>
              <a:rPr lang="ko-KR" altLang="en-US" b="1" spc="300" dirty="0"/>
              <a:t>의 과거 시점으로 돌아가기 </a:t>
            </a:r>
            <a:r>
              <a:rPr lang="en-US" altLang="ko-KR" b="1" spc="300" dirty="0"/>
              <a:t>!</a:t>
            </a:r>
            <a:endParaRPr lang="ko-KR" altLang="en-US" b="1" spc="300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EEA9738-05BD-4CD3-AA70-72E06D328AB3}"/>
              </a:ext>
            </a:extLst>
          </p:cNvPr>
          <p:cNvGrpSpPr/>
          <p:nvPr/>
        </p:nvGrpSpPr>
        <p:grpSpPr>
          <a:xfrm>
            <a:off x="1172344" y="1355426"/>
            <a:ext cx="6466538" cy="5085479"/>
            <a:chOff x="1172344" y="1355426"/>
            <a:chExt cx="6466538" cy="5085479"/>
          </a:xfrm>
        </p:grpSpPr>
        <p:sp>
          <p:nvSpPr>
            <p:cNvPr id="6" name="원통형 5">
              <a:extLst>
                <a:ext uri="{FF2B5EF4-FFF2-40B4-BE49-F238E27FC236}">
                  <a16:creationId xmlns:a16="http://schemas.microsoft.com/office/drawing/2014/main" id="{5B6C4227-C57D-4843-B819-80397FC5014C}"/>
                </a:ext>
              </a:extLst>
            </p:cNvPr>
            <p:cNvSpPr/>
            <p:nvPr/>
          </p:nvSpPr>
          <p:spPr>
            <a:xfrm>
              <a:off x="1776931" y="5473179"/>
              <a:ext cx="481329" cy="647901"/>
            </a:xfrm>
            <a:prstGeom prst="can">
              <a:avLst>
                <a:gd name="adj" fmla="val 5031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" name="설명선: 선 6">
              <a:extLst>
                <a:ext uri="{FF2B5EF4-FFF2-40B4-BE49-F238E27FC236}">
                  <a16:creationId xmlns:a16="http://schemas.microsoft.com/office/drawing/2014/main" id="{5697F330-3A11-4DAB-93FB-42AC442EBDB2}"/>
                </a:ext>
              </a:extLst>
            </p:cNvPr>
            <p:cNvSpPr/>
            <p:nvPr/>
          </p:nvSpPr>
          <p:spPr>
            <a:xfrm>
              <a:off x="2398182" y="5690111"/>
              <a:ext cx="1800245" cy="242101"/>
            </a:xfrm>
            <a:prstGeom prst="borderCallout1">
              <a:avLst>
                <a:gd name="adj1" fmla="val 45198"/>
                <a:gd name="adj2" fmla="val -364"/>
                <a:gd name="adj3" fmla="val 45180"/>
                <a:gd name="adj4" fmla="val -1044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/>
                <a:t>First </a:t>
              </a:r>
              <a:r>
                <a:rPr lang="en-US" altLang="ko-KR" sz="1050" b="1" dirty="0"/>
                <a:t>Commit</a:t>
              </a:r>
              <a:endParaRPr lang="ko-KR" altLang="en-US" sz="1200" b="1" dirty="0"/>
            </a:p>
          </p:txBody>
        </p:sp>
        <p:pic>
          <p:nvPicPr>
            <p:cNvPr id="8" name="그래픽 7" descr="열린 폴더">
              <a:extLst>
                <a:ext uri="{FF2B5EF4-FFF2-40B4-BE49-F238E27FC236}">
                  <a16:creationId xmlns:a16="http://schemas.microsoft.com/office/drawing/2014/main" id="{300F823A-607B-4CDF-983C-4E9C3A138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70189" y="5570252"/>
              <a:ext cx="694575" cy="731176"/>
            </a:xfrm>
            <a:prstGeom prst="rect">
              <a:avLst/>
            </a:prstGeom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0A2319B9-29B7-4C3A-927A-EF71A3BD9EF2}"/>
                </a:ext>
              </a:extLst>
            </p:cNvPr>
            <p:cNvSpPr/>
            <p:nvPr/>
          </p:nvSpPr>
          <p:spPr>
            <a:xfrm>
              <a:off x="5107164" y="5993786"/>
              <a:ext cx="347288" cy="16790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r>
                <a:rPr lang="ko-KR" altLang="en-US" sz="600" b="1" dirty="0"/>
                <a:t>추가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B51894-985B-479C-B49B-980E015D097C}"/>
                </a:ext>
              </a:extLst>
            </p:cNvPr>
            <p:cNvSpPr txBox="1"/>
            <p:nvPr/>
          </p:nvSpPr>
          <p:spPr>
            <a:xfrm>
              <a:off x="4653384" y="6225461"/>
              <a:ext cx="93533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Legacy Project</a:t>
              </a:r>
              <a:endParaRPr lang="ko-KR" altLang="en-US" sz="800" dirty="0"/>
            </a:p>
          </p:txBody>
        </p:sp>
        <p:sp>
          <p:nvSpPr>
            <p:cNvPr id="11" name="원통형 10">
              <a:extLst>
                <a:ext uri="{FF2B5EF4-FFF2-40B4-BE49-F238E27FC236}">
                  <a16:creationId xmlns:a16="http://schemas.microsoft.com/office/drawing/2014/main" id="{A1F9311D-E051-4741-9F75-69483C422176}"/>
                </a:ext>
              </a:extLst>
            </p:cNvPr>
            <p:cNvSpPr/>
            <p:nvPr/>
          </p:nvSpPr>
          <p:spPr>
            <a:xfrm>
              <a:off x="1773020" y="4363063"/>
              <a:ext cx="481329" cy="647901"/>
            </a:xfrm>
            <a:prstGeom prst="can">
              <a:avLst>
                <a:gd name="adj" fmla="val 5031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설명선: 선 11">
              <a:extLst>
                <a:ext uri="{FF2B5EF4-FFF2-40B4-BE49-F238E27FC236}">
                  <a16:creationId xmlns:a16="http://schemas.microsoft.com/office/drawing/2014/main" id="{9EC93F1E-5CBD-4E97-A088-5FDC327B3CB0}"/>
                </a:ext>
              </a:extLst>
            </p:cNvPr>
            <p:cNvSpPr/>
            <p:nvPr/>
          </p:nvSpPr>
          <p:spPr>
            <a:xfrm>
              <a:off x="2394270" y="4579995"/>
              <a:ext cx="1804278" cy="242101"/>
            </a:xfrm>
            <a:prstGeom prst="borderCallout1">
              <a:avLst>
                <a:gd name="adj1" fmla="val 45198"/>
                <a:gd name="adj2" fmla="val -364"/>
                <a:gd name="adj3" fmla="val 45180"/>
                <a:gd name="adj4" fmla="val -1044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/>
                <a:t>Add </a:t>
              </a:r>
              <a:r>
                <a:rPr lang="en-US" altLang="ko-KR" sz="1200" b="1" dirty="0" err="1"/>
                <a:t>login.jsp</a:t>
              </a:r>
              <a:endParaRPr lang="ko-KR" altLang="en-US" sz="1200" b="1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DE0CA18-79D2-432F-A10C-A14F679888FF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>
              <a:off x="5107164" y="3833070"/>
              <a:ext cx="10313" cy="1737182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그래픽 13" descr="용지">
              <a:extLst>
                <a:ext uri="{FF2B5EF4-FFF2-40B4-BE49-F238E27FC236}">
                  <a16:creationId xmlns:a16="http://schemas.microsoft.com/office/drawing/2014/main" id="{887E44F3-2ACB-41CE-8E34-424E152FB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44707" y="4520565"/>
              <a:ext cx="694575" cy="731176"/>
            </a:xfrm>
            <a:prstGeom prst="rect">
              <a:avLst/>
            </a:prstGeom>
          </p:spPr>
        </p:pic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2B26C2C4-C907-41A6-BACC-6DA1F375FF32}"/>
                </a:ext>
              </a:extLst>
            </p:cNvPr>
            <p:cNvSpPr/>
            <p:nvPr/>
          </p:nvSpPr>
          <p:spPr>
            <a:xfrm>
              <a:off x="6179522" y="4937417"/>
              <a:ext cx="347288" cy="16790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r>
                <a:rPr lang="ko-KR" altLang="en-US" sz="600" b="1" dirty="0"/>
                <a:t>추가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9A9777A-B98F-4A35-B408-4628FDACDE81}"/>
                </a:ext>
              </a:extLst>
            </p:cNvPr>
            <p:cNvSpPr txBox="1"/>
            <p:nvPr/>
          </p:nvSpPr>
          <p:spPr>
            <a:xfrm>
              <a:off x="5868787" y="5230027"/>
              <a:ext cx="64049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err="1"/>
                <a:t>login.jsp</a:t>
              </a:r>
              <a:endParaRPr lang="ko-KR" altLang="en-US" sz="800" dirty="0"/>
            </a:p>
          </p:txBody>
        </p:sp>
        <p:sp>
          <p:nvSpPr>
            <p:cNvPr id="17" name="원통형 16">
              <a:extLst>
                <a:ext uri="{FF2B5EF4-FFF2-40B4-BE49-F238E27FC236}">
                  <a16:creationId xmlns:a16="http://schemas.microsoft.com/office/drawing/2014/main" id="{AF214939-5B79-4E0C-A618-D3658AFA4390}"/>
                </a:ext>
              </a:extLst>
            </p:cNvPr>
            <p:cNvSpPr/>
            <p:nvPr/>
          </p:nvSpPr>
          <p:spPr>
            <a:xfrm>
              <a:off x="1773020" y="2958836"/>
              <a:ext cx="481329" cy="647901"/>
            </a:xfrm>
            <a:prstGeom prst="can">
              <a:avLst>
                <a:gd name="adj" fmla="val 5031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8" name="설명선: 선 17">
              <a:extLst>
                <a:ext uri="{FF2B5EF4-FFF2-40B4-BE49-F238E27FC236}">
                  <a16:creationId xmlns:a16="http://schemas.microsoft.com/office/drawing/2014/main" id="{7E0AD92C-DB84-471C-BA02-B02F9654C869}"/>
                </a:ext>
              </a:extLst>
            </p:cNvPr>
            <p:cNvSpPr/>
            <p:nvPr/>
          </p:nvSpPr>
          <p:spPr>
            <a:xfrm>
              <a:off x="2394270" y="3175767"/>
              <a:ext cx="1804279" cy="242101"/>
            </a:xfrm>
            <a:prstGeom prst="borderCallout1">
              <a:avLst>
                <a:gd name="adj1" fmla="val 45198"/>
                <a:gd name="adj2" fmla="val -364"/>
                <a:gd name="adj3" fmla="val 45180"/>
                <a:gd name="adj4" fmla="val -1044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/>
                <a:t>Add Modify Delete</a:t>
              </a:r>
              <a:endParaRPr lang="ko-KR" altLang="en-US" sz="1200" b="1" dirty="0"/>
            </a:p>
          </p:txBody>
        </p:sp>
        <p:pic>
          <p:nvPicPr>
            <p:cNvPr id="19" name="그래픽 18" descr="용지">
              <a:extLst>
                <a:ext uri="{FF2B5EF4-FFF2-40B4-BE49-F238E27FC236}">
                  <a16:creationId xmlns:a16="http://schemas.microsoft.com/office/drawing/2014/main" id="{D05D0B47-86ED-4644-9163-3DF217295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944307" y="2821037"/>
              <a:ext cx="694575" cy="731176"/>
            </a:xfrm>
            <a:prstGeom prst="rect">
              <a:avLst/>
            </a:prstGeom>
          </p:spPr>
        </p:pic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AAAC807-4980-4683-93FF-B62B296D46B8}"/>
                </a:ext>
              </a:extLst>
            </p:cNvPr>
            <p:cNvSpPr/>
            <p:nvPr/>
          </p:nvSpPr>
          <p:spPr>
            <a:xfrm>
              <a:off x="7279122" y="3237889"/>
              <a:ext cx="347288" cy="16790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r>
                <a:rPr lang="ko-KR" altLang="en-US" sz="600" b="1" dirty="0"/>
                <a:t>추가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7CC447-2A4F-4999-9ECB-82197D1BEF9E}"/>
                </a:ext>
              </a:extLst>
            </p:cNvPr>
            <p:cNvSpPr txBox="1"/>
            <p:nvPr/>
          </p:nvSpPr>
          <p:spPr>
            <a:xfrm>
              <a:off x="6968387" y="3530499"/>
              <a:ext cx="64049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err="1"/>
                <a:t>join.jsp</a:t>
              </a:r>
              <a:endParaRPr lang="ko-KR" altLang="en-US" sz="800" dirty="0"/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CE903FD-946C-44CD-9051-D3FCFD5BA83E}"/>
                </a:ext>
              </a:extLst>
            </p:cNvPr>
            <p:cNvCxnSpPr>
              <a:cxnSpLocks/>
            </p:cNvCxnSpPr>
            <p:nvPr/>
          </p:nvCxnSpPr>
          <p:spPr>
            <a:xfrm>
              <a:off x="6165380" y="3833070"/>
              <a:ext cx="0" cy="61290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그래픽 22" descr="용지">
              <a:extLst>
                <a:ext uri="{FF2B5EF4-FFF2-40B4-BE49-F238E27FC236}">
                  <a16:creationId xmlns:a16="http://schemas.microsoft.com/office/drawing/2014/main" id="{1BD71D82-6893-47D2-8BBB-57E1F99AB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42547" y="2821037"/>
              <a:ext cx="694575" cy="731176"/>
            </a:xfrm>
            <a:prstGeom prst="rect">
              <a:avLst/>
            </a:prstGeom>
          </p:spPr>
        </p:pic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332F34DE-FDC7-4160-B524-9AB5A987B6CD}"/>
                </a:ext>
              </a:extLst>
            </p:cNvPr>
            <p:cNvSpPr/>
            <p:nvPr/>
          </p:nvSpPr>
          <p:spPr>
            <a:xfrm>
              <a:off x="6153284" y="3226961"/>
              <a:ext cx="347288" cy="167905"/>
            </a:xfrm>
            <a:prstGeom prst="roundRect">
              <a:avLst/>
            </a:prstGeom>
            <a:solidFill>
              <a:srgbClr val="E54D23"/>
            </a:solidFill>
            <a:ln>
              <a:solidFill>
                <a:srgbClr val="E54D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r>
                <a:rPr lang="ko-KR" altLang="en-US" sz="600" b="1"/>
                <a:t>삭제</a:t>
              </a:r>
              <a:endParaRPr lang="ko-KR" altLang="en-US" sz="600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7780CE5-7B37-48EB-9457-333FFC5FD12D}"/>
                </a:ext>
              </a:extLst>
            </p:cNvPr>
            <p:cNvSpPr txBox="1"/>
            <p:nvPr/>
          </p:nvSpPr>
          <p:spPr>
            <a:xfrm>
              <a:off x="5867060" y="3531530"/>
              <a:ext cx="64049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err="1"/>
                <a:t>login.jsp</a:t>
              </a:r>
              <a:endParaRPr lang="ko-KR" altLang="en-US" sz="800" dirty="0"/>
            </a:p>
          </p:txBody>
        </p:sp>
        <p:pic>
          <p:nvPicPr>
            <p:cNvPr id="26" name="그래픽 25" descr="용지">
              <a:extLst>
                <a:ext uri="{FF2B5EF4-FFF2-40B4-BE49-F238E27FC236}">
                  <a16:creationId xmlns:a16="http://schemas.microsoft.com/office/drawing/2014/main" id="{CEFD9C6C-1E3B-4609-97AC-A4993901C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41628" y="2821037"/>
              <a:ext cx="694575" cy="731176"/>
            </a:xfrm>
            <a:prstGeom prst="rect">
              <a:avLst/>
            </a:prstGeom>
          </p:spPr>
        </p:pic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FAAF146A-D561-4328-A27C-A67D165C58A9}"/>
                </a:ext>
              </a:extLst>
            </p:cNvPr>
            <p:cNvSpPr/>
            <p:nvPr/>
          </p:nvSpPr>
          <p:spPr>
            <a:xfrm>
              <a:off x="5052364" y="3226961"/>
              <a:ext cx="347288" cy="167905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r>
                <a:rPr lang="ko-KR" altLang="en-US" sz="600" b="1" dirty="0"/>
                <a:t>수정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66B085C-3E2A-4450-B79A-610F6E31FDA9}"/>
                </a:ext>
              </a:extLst>
            </p:cNvPr>
            <p:cNvSpPr txBox="1"/>
            <p:nvPr/>
          </p:nvSpPr>
          <p:spPr>
            <a:xfrm>
              <a:off x="4766140" y="3531530"/>
              <a:ext cx="64049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err="1"/>
                <a:t>home.jsp</a:t>
              </a:r>
              <a:endParaRPr lang="ko-KR" altLang="en-US" sz="800" dirty="0"/>
            </a:p>
          </p:txBody>
        </p:sp>
        <p:sp>
          <p:nvSpPr>
            <p:cNvPr id="29" name="화살표: 아래쪽 28">
              <a:extLst>
                <a:ext uri="{FF2B5EF4-FFF2-40B4-BE49-F238E27FC236}">
                  <a16:creationId xmlns:a16="http://schemas.microsoft.com/office/drawing/2014/main" id="{E23858D3-BC8D-4CA7-B1C4-4116775C9881}"/>
                </a:ext>
              </a:extLst>
            </p:cNvPr>
            <p:cNvSpPr/>
            <p:nvPr/>
          </p:nvSpPr>
          <p:spPr>
            <a:xfrm rot="10800000">
              <a:off x="1172344" y="2333128"/>
              <a:ext cx="428737" cy="509630"/>
            </a:xfrm>
            <a:prstGeom prst="downArrow">
              <a:avLst/>
            </a:prstGeom>
            <a:solidFill>
              <a:srgbClr val="D365F1"/>
            </a:solidFill>
            <a:ln>
              <a:solidFill>
                <a:srgbClr val="D365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218256-50E0-4DC2-9376-DBDA746568E6}"/>
                </a:ext>
              </a:extLst>
            </p:cNvPr>
            <p:cNvSpPr/>
            <p:nvPr/>
          </p:nvSpPr>
          <p:spPr>
            <a:xfrm>
              <a:off x="1669833" y="1393895"/>
              <a:ext cx="2644133" cy="813837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D365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3" name="원통형 32">
              <a:extLst>
                <a:ext uri="{FF2B5EF4-FFF2-40B4-BE49-F238E27FC236}">
                  <a16:creationId xmlns:a16="http://schemas.microsoft.com/office/drawing/2014/main" id="{BDE67C14-258B-4D15-9415-9C1309946C83}"/>
                </a:ext>
              </a:extLst>
            </p:cNvPr>
            <p:cNvSpPr/>
            <p:nvPr/>
          </p:nvSpPr>
          <p:spPr>
            <a:xfrm>
              <a:off x="1773020" y="1474252"/>
              <a:ext cx="481329" cy="647901"/>
            </a:xfrm>
            <a:prstGeom prst="can">
              <a:avLst>
                <a:gd name="adj" fmla="val 5031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4" name="설명선: 선 33">
              <a:extLst>
                <a:ext uri="{FF2B5EF4-FFF2-40B4-BE49-F238E27FC236}">
                  <a16:creationId xmlns:a16="http://schemas.microsoft.com/office/drawing/2014/main" id="{8786C3E1-A02D-4EA1-8993-D67D6814E094}"/>
                </a:ext>
              </a:extLst>
            </p:cNvPr>
            <p:cNvSpPr/>
            <p:nvPr/>
          </p:nvSpPr>
          <p:spPr>
            <a:xfrm>
              <a:off x="2394270" y="1691183"/>
              <a:ext cx="1804279" cy="242101"/>
            </a:xfrm>
            <a:prstGeom prst="borderCallout1">
              <a:avLst>
                <a:gd name="adj1" fmla="val 45198"/>
                <a:gd name="adj2" fmla="val -364"/>
                <a:gd name="adj3" fmla="val 45180"/>
                <a:gd name="adj4" fmla="val -1044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/>
                <a:t>Revert</a:t>
              </a:r>
              <a:endParaRPr lang="ko-KR" altLang="en-US" sz="1200" b="1" dirty="0"/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8DA9DD1E-3DD9-4762-928E-4E8EA5936B1C}"/>
                </a:ext>
              </a:extLst>
            </p:cNvPr>
            <p:cNvCxnSpPr/>
            <p:nvPr/>
          </p:nvCxnSpPr>
          <p:spPr>
            <a:xfrm>
              <a:off x="5079574" y="2333128"/>
              <a:ext cx="0" cy="357443"/>
            </a:xfrm>
            <a:prstGeom prst="line">
              <a:avLst/>
            </a:prstGeom>
            <a:ln w="38100">
              <a:solidFill>
                <a:srgbClr val="D365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ADD0F991-E1C8-4827-BAC3-22AB09720627}"/>
                </a:ext>
              </a:extLst>
            </p:cNvPr>
            <p:cNvCxnSpPr/>
            <p:nvPr/>
          </p:nvCxnSpPr>
          <p:spPr>
            <a:xfrm>
              <a:off x="6153284" y="2333128"/>
              <a:ext cx="0" cy="357443"/>
            </a:xfrm>
            <a:prstGeom prst="line">
              <a:avLst/>
            </a:prstGeom>
            <a:ln w="38100">
              <a:solidFill>
                <a:srgbClr val="D365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679DA43A-93EE-481D-85D4-A87B0621D632}"/>
                </a:ext>
              </a:extLst>
            </p:cNvPr>
            <p:cNvCxnSpPr/>
            <p:nvPr/>
          </p:nvCxnSpPr>
          <p:spPr>
            <a:xfrm>
              <a:off x="7235089" y="2333128"/>
              <a:ext cx="0" cy="357443"/>
            </a:xfrm>
            <a:prstGeom prst="line">
              <a:avLst/>
            </a:prstGeom>
            <a:ln w="38100">
              <a:solidFill>
                <a:srgbClr val="D365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그래픽 39" descr="용지">
              <a:extLst>
                <a:ext uri="{FF2B5EF4-FFF2-40B4-BE49-F238E27FC236}">
                  <a16:creationId xmlns:a16="http://schemas.microsoft.com/office/drawing/2014/main" id="{151DE313-3E69-4E08-9050-D654C697A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05077" y="1371921"/>
              <a:ext cx="694575" cy="731176"/>
            </a:xfrm>
            <a:prstGeom prst="rect">
              <a:avLst/>
            </a:prstGeom>
          </p:spPr>
        </p:pic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B4DD5E53-9C1F-46BE-A89C-8F9571BB15E7}"/>
                </a:ext>
              </a:extLst>
            </p:cNvPr>
            <p:cNvSpPr/>
            <p:nvPr/>
          </p:nvSpPr>
          <p:spPr>
            <a:xfrm>
              <a:off x="5015813" y="1777845"/>
              <a:ext cx="347288" cy="167905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r>
                <a:rPr lang="ko-KR" altLang="en-US" sz="600" b="1" dirty="0"/>
                <a:t>수정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812C098-066C-4A4D-A8EB-921ECABBE939}"/>
                </a:ext>
              </a:extLst>
            </p:cNvPr>
            <p:cNvSpPr txBox="1"/>
            <p:nvPr/>
          </p:nvSpPr>
          <p:spPr>
            <a:xfrm>
              <a:off x="4729589" y="2082414"/>
              <a:ext cx="64049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err="1"/>
                <a:t>home.jsp</a:t>
              </a:r>
              <a:endParaRPr lang="ko-KR" altLang="en-US" sz="800" dirty="0"/>
            </a:p>
          </p:txBody>
        </p:sp>
        <p:pic>
          <p:nvPicPr>
            <p:cNvPr id="43" name="그래픽 42" descr="용지">
              <a:extLst>
                <a:ext uri="{FF2B5EF4-FFF2-40B4-BE49-F238E27FC236}">
                  <a16:creationId xmlns:a16="http://schemas.microsoft.com/office/drawing/2014/main" id="{7D430828-0D96-4550-B23D-356A32C31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18092" y="1355426"/>
              <a:ext cx="694575" cy="731176"/>
            </a:xfrm>
            <a:prstGeom prst="rect">
              <a:avLst/>
            </a:prstGeom>
          </p:spPr>
        </p:pic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DA042AC8-38D4-41C1-B575-4BCC1DDC1FBF}"/>
                </a:ext>
              </a:extLst>
            </p:cNvPr>
            <p:cNvSpPr/>
            <p:nvPr/>
          </p:nvSpPr>
          <p:spPr>
            <a:xfrm>
              <a:off x="6152907" y="1772278"/>
              <a:ext cx="347288" cy="16790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r>
                <a:rPr lang="ko-KR" altLang="en-US" sz="600" b="1" dirty="0"/>
                <a:t>추가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6A99537-FF69-46ED-BD21-E0F01F16644D}"/>
                </a:ext>
              </a:extLst>
            </p:cNvPr>
            <p:cNvSpPr txBox="1"/>
            <p:nvPr/>
          </p:nvSpPr>
          <p:spPr>
            <a:xfrm>
              <a:off x="6927097" y="2085772"/>
              <a:ext cx="64049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err="1"/>
                <a:t>join.jsp</a:t>
              </a:r>
              <a:endParaRPr lang="ko-KR" altLang="en-US" sz="800" dirty="0"/>
            </a:p>
          </p:txBody>
        </p:sp>
        <p:pic>
          <p:nvPicPr>
            <p:cNvPr id="46" name="그래픽 45" descr="용지">
              <a:extLst>
                <a:ext uri="{FF2B5EF4-FFF2-40B4-BE49-F238E27FC236}">
                  <a16:creationId xmlns:a16="http://schemas.microsoft.com/office/drawing/2014/main" id="{48D257CF-AD70-41CE-AC55-F10F0E1E1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09806" y="1355426"/>
              <a:ext cx="694575" cy="731176"/>
            </a:xfrm>
            <a:prstGeom prst="rect">
              <a:avLst/>
            </a:prstGeom>
          </p:spPr>
        </p:pic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BFEABC70-D8D2-492A-B172-96A225AE6846}"/>
                </a:ext>
              </a:extLst>
            </p:cNvPr>
            <p:cNvSpPr/>
            <p:nvPr/>
          </p:nvSpPr>
          <p:spPr>
            <a:xfrm>
              <a:off x="7220543" y="1761350"/>
              <a:ext cx="347288" cy="167905"/>
            </a:xfrm>
            <a:prstGeom prst="roundRect">
              <a:avLst/>
            </a:prstGeom>
            <a:solidFill>
              <a:srgbClr val="E54D23"/>
            </a:solidFill>
            <a:ln>
              <a:solidFill>
                <a:srgbClr val="E54D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r>
                <a:rPr lang="ko-KR" altLang="en-US" sz="600" b="1"/>
                <a:t>삭제</a:t>
              </a:r>
              <a:endParaRPr lang="ko-KR" altLang="en-US" sz="600" b="1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2F5AE4C-0F90-408E-B685-DFDA556EFE2A}"/>
                </a:ext>
              </a:extLst>
            </p:cNvPr>
            <p:cNvSpPr txBox="1"/>
            <p:nvPr/>
          </p:nvSpPr>
          <p:spPr>
            <a:xfrm>
              <a:off x="5828343" y="2082414"/>
              <a:ext cx="64049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err="1"/>
                <a:t>login.jsp</a:t>
              </a:r>
              <a:endParaRPr lang="ko-KR" alt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041368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B8BF74-5CD9-494B-A925-A58FD34C0953}"/>
              </a:ext>
            </a:extLst>
          </p:cNvPr>
          <p:cNvSpPr txBox="1"/>
          <p:nvPr/>
        </p:nvSpPr>
        <p:spPr>
          <a:xfrm>
            <a:off x="914400" y="417095"/>
            <a:ext cx="4176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</a:t>
            </a:r>
            <a:r>
              <a:rPr lang="ko-KR" altLang="en-US" b="1" spc="300" dirty="0"/>
              <a:t>의 과거 시점으로 돌아가기 </a:t>
            </a:r>
            <a:r>
              <a:rPr lang="en-US" altLang="ko-KR" b="1" spc="300" dirty="0"/>
              <a:t>!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FCC6EB-69AC-4ACC-88C0-3D4734BF5BDD}"/>
              </a:ext>
            </a:extLst>
          </p:cNvPr>
          <p:cNvSpPr txBox="1"/>
          <p:nvPr/>
        </p:nvSpPr>
        <p:spPr>
          <a:xfrm>
            <a:off x="914400" y="1025830"/>
            <a:ext cx="3875548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Revert</a:t>
            </a:r>
            <a:r>
              <a:rPr lang="ko-KR" altLang="en-US" sz="1200" dirty="0"/>
              <a:t>한 내용을 취소하고 다시 미래로 돌아가 봅시다</a:t>
            </a:r>
            <a:r>
              <a:rPr lang="en-US" altLang="ko-KR" sz="12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36C48A-2BE4-447B-9608-6B17071E62D5}"/>
              </a:ext>
            </a:extLst>
          </p:cNvPr>
          <p:cNvSpPr txBox="1"/>
          <p:nvPr/>
        </p:nvSpPr>
        <p:spPr>
          <a:xfrm>
            <a:off x="914400" y="1359447"/>
            <a:ext cx="7572329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SourceTree</a:t>
            </a:r>
            <a:r>
              <a:rPr lang="ko-KR" altLang="en-US" sz="1200" dirty="0"/>
              <a:t>의 </a:t>
            </a:r>
            <a:r>
              <a:rPr lang="en-US" altLang="ko-KR" sz="1200" dirty="0"/>
              <a:t>History</a:t>
            </a:r>
            <a:r>
              <a:rPr lang="ko-KR" altLang="en-US" sz="1200" dirty="0"/>
              <a:t>에서 돌아가려는 지점을 선택 → 마우스 우 클릭 → 이 </a:t>
            </a:r>
            <a:r>
              <a:rPr lang="ko-KR" altLang="en-US" sz="1200" dirty="0" err="1"/>
              <a:t>커밋까지</a:t>
            </a:r>
            <a:r>
              <a:rPr lang="ko-KR" altLang="en-US" sz="1200" dirty="0"/>
              <a:t> 현재 </a:t>
            </a:r>
            <a:r>
              <a:rPr lang="ko-KR" altLang="en-US" sz="1200" dirty="0" err="1"/>
              <a:t>브랜치를</a:t>
            </a:r>
            <a:r>
              <a:rPr lang="ko-KR" altLang="en-US" sz="1200" dirty="0"/>
              <a:t> 초기화</a:t>
            </a:r>
            <a:endParaRPr lang="en-US" altLang="ko-KR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ED8302-394F-42C6-80BA-6B9ACCA46DCD}"/>
              </a:ext>
            </a:extLst>
          </p:cNvPr>
          <p:cNvSpPr txBox="1"/>
          <p:nvPr/>
        </p:nvSpPr>
        <p:spPr>
          <a:xfrm>
            <a:off x="914399" y="1693064"/>
            <a:ext cx="2433102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모드 선택에서 </a:t>
            </a:r>
            <a:r>
              <a:rPr lang="en-US" altLang="ko-KR" sz="1200" dirty="0"/>
              <a:t>Hard </a:t>
            </a:r>
            <a:r>
              <a:rPr lang="ko-KR" altLang="en-US" sz="1200" dirty="0"/>
              <a:t>모드를 선택</a:t>
            </a:r>
            <a:endParaRPr lang="en-US" altLang="ko-KR" sz="1200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72C7981B-2FF8-4FCB-B8DF-BEC0CC45C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488" y="2599701"/>
            <a:ext cx="3823222" cy="28192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FB831A-C9E3-46F7-B55B-84BC0ADA80D1}"/>
              </a:ext>
            </a:extLst>
          </p:cNvPr>
          <p:cNvGrpSpPr/>
          <p:nvPr/>
        </p:nvGrpSpPr>
        <p:grpSpPr>
          <a:xfrm>
            <a:off x="702211" y="2599701"/>
            <a:ext cx="3823222" cy="2819246"/>
            <a:chOff x="702211" y="2599701"/>
            <a:chExt cx="3823222" cy="2819246"/>
          </a:xfrm>
        </p:grpSpPr>
        <p:pic>
          <p:nvPicPr>
            <p:cNvPr id="7" name="그림 6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B8E51288-DA1A-4B35-BE48-9AE1B3B41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11" y="2599701"/>
              <a:ext cx="3823222" cy="281924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54F6AB2-34B4-4405-8552-67FA1E83F321}"/>
                </a:ext>
              </a:extLst>
            </p:cNvPr>
            <p:cNvSpPr/>
            <p:nvPr/>
          </p:nvSpPr>
          <p:spPr>
            <a:xfrm>
              <a:off x="3002471" y="4359929"/>
              <a:ext cx="1011179" cy="171611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9E02E8A-E873-42D6-9B35-68B15A9DEF24}"/>
              </a:ext>
            </a:extLst>
          </p:cNvPr>
          <p:cNvGrpSpPr/>
          <p:nvPr/>
        </p:nvGrpSpPr>
        <p:grpSpPr>
          <a:xfrm>
            <a:off x="4862776" y="3180484"/>
            <a:ext cx="2711369" cy="1179445"/>
            <a:chOff x="4862776" y="3180484"/>
            <a:chExt cx="2711369" cy="1179445"/>
          </a:xfrm>
        </p:grpSpPr>
        <p:pic>
          <p:nvPicPr>
            <p:cNvPr id="9" name="그림 8" descr="스크린샷, 화면, 모니터, 방이(가) 표시된 사진&#10;&#10;자동 생성된 설명">
              <a:extLst>
                <a:ext uri="{FF2B5EF4-FFF2-40B4-BE49-F238E27FC236}">
                  <a16:creationId xmlns:a16="http://schemas.microsoft.com/office/drawing/2014/main" id="{9A50ACA0-2EDC-4EB6-A272-DB1F611AC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2776" y="3180484"/>
              <a:ext cx="2711369" cy="117944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0E35293-F2CD-4863-A790-2BA195D2E23C}"/>
                </a:ext>
              </a:extLst>
            </p:cNvPr>
            <p:cNvSpPr/>
            <p:nvPr/>
          </p:nvSpPr>
          <p:spPr>
            <a:xfrm>
              <a:off x="5461101" y="4188318"/>
              <a:ext cx="2113044" cy="171611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7FC0396-0352-4120-97DF-97F4330F9883}"/>
              </a:ext>
            </a:extLst>
          </p:cNvPr>
          <p:cNvSpPr txBox="1"/>
          <p:nvPr/>
        </p:nvSpPr>
        <p:spPr>
          <a:xfrm>
            <a:off x="914398" y="2026681"/>
            <a:ext cx="5836025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다시 미래로 돌아온 것을 확인 할 수 있습니다</a:t>
            </a:r>
            <a:r>
              <a:rPr lang="en-US" altLang="ko-KR" sz="1200" dirty="0"/>
              <a:t>. (</a:t>
            </a:r>
            <a:r>
              <a:rPr lang="ko-KR" altLang="en-US" sz="1200" dirty="0"/>
              <a:t>해당프로젝트 </a:t>
            </a:r>
            <a:r>
              <a:rPr lang="ko-KR" altLang="en-US" sz="1200" dirty="0" err="1"/>
              <a:t>우클릭</a:t>
            </a:r>
            <a:r>
              <a:rPr lang="en-US" altLang="ko-KR" sz="1200" dirty="0"/>
              <a:t>-&gt;Refresh)</a:t>
            </a:r>
          </a:p>
        </p:txBody>
      </p:sp>
    </p:spTree>
    <p:extLst>
      <p:ext uri="{BB962C8B-B14F-4D97-AF65-F5344CB8AC3E}">
        <p14:creationId xmlns:p14="http://schemas.microsoft.com/office/powerpoint/2010/main" val="315112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A6812E-0ED6-4BD3-9CAE-A048ADFDFDCF}"/>
              </a:ext>
            </a:extLst>
          </p:cNvPr>
          <p:cNvSpPr txBox="1"/>
          <p:nvPr/>
        </p:nvSpPr>
        <p:spPr>
          <a:xfrm>
            <a:off x="914400" y="417095"/>
            <a:ext cx="390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</a:t>
            </a:r>
            <a:r>
              <a:rPr lang="ko-KR" altLang="en-US" b="1" spc="300" dirty="0"/>
              <a:t>의 평행 우주를 넘나들기 </a:t>
            </a:r>
            <a:r>
              <a:rPr lang="en-US" altLang="ko-KR" b="1" spc="300" dirty="0"/>
              <a:t>!</a:t>
            </a:r>
            <a:endParaRPr lang="ko-KR" altLang="en-US" b="1" spc="3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FC06A9-4274-473D-A7C5-91A47C7B3DF1}"/>
              </a:ext>
            </a:extLst>
          </p:cNvPr>
          <p:cNvSpPr txBox="1"/>
          <p:nvPr/>
        </p:nvSpPr>
        <p:spPr>
          <a:xfrm>
            <a:off x="914400" y="1025830"/>
            <a:ext cx="7027565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회사에서는 회원가입 화면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join.jsp</a:t>
            </a:r>
            <a:r>
              <a:rPr lang="en-US" altLang="ko-KR" sz="1200" dirty="0"/>
              <a:t>)</a:t>
            </a:r>
            <a:r>
              <a:rPr lang="ko-KR" altLang="en-US" sz="1200" dirty="0"/>
              <a:t>를 만들어서 사용하고 있는데 새로운 기능을 추가 하고 싶습니다</a:t>
            </a:r>
            <a:r>
              <a:rPr lang="en-US" altLang="ko-KR" sz="12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BA87AD-4D97-4F6A-B865-0A98E50809A0}"/>
              </a:ext>
            </a:extLst>
          </p:cNvPr>
          <p:cNvSpPr txBox="1"/>
          <p:nvPr/>
        </p:nvSpPr>
        <p:spPr>
          <a:xfrm>
            <a:off x="914400" y="1359447"/>
            <a:ext cx="3534942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하지만 함부로 회사파일을 수정할 수는 없습니다</a:t>
            </a:r>
            <a:r>
              <a:rPr lang="en-US" altLang="ko-KR" sz="12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5FD6BC-AA6D-4B76-BDCF-A0011E1E5E8B}"/>
              </a:ext>
            </a:extLst>
          </p:cNvPr>
          <p:cNvSpPr txBox="1"/>
          <p:nvPr/>
        </p:nvSpPr>
        <p:spPr>
          <a:xfrm>
            <a:off x="914400" y="1693064"/>
            <a:ext cx="4346062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이럴 때 다른 평행우주</a:t>
            </a:r>
            <a:r>
              <a:rPr lang="en-US" altLang="ko-KR" sz="1200" dirty="0"/>
              <a:t>(</a:t>
            </a:r>
            <a:r>
              <a:rPr lang="en-US" altLang="ko-KR" sz="1200" b="1" dirty="0">
                <a:solidFill>
                  <a:srgbClr val="FF0000"/>
                </a:solidFill>
              </a:rPr>
              <a:t>Branch</a:t>
            </a:r>
            <a:r>
              <a:rPr lang="en-US" altLang="ko-KR" sz="1200" dirty="0"/>
              <a:t>)</a:t>
            </a:r>
            <a:r>
              <a:rPr lang="ko-KR" altLang="en-US" sz="1200" dirty="0"/>
              <a:t>를 만들어서 넘어가는 겁니다</a:t>
            </a:r>
            <a:r>
              <a:rPr lang="en-US" altLang="ko-KR" sz="12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8F6F05-DC48-4A98-9961-5DD62B507D64}"/>
              </a:ext>
            </a:extLst>
          </p:cNvPr>
          <p:cNvSpPr txBox="1"/>
          <p:nvPr/>
        </p:nvSpPr>
        <p:spPr>
          <a:xfrm>
            <a:off x="914400" y="2026681"/>
            <a:ext cx="6048515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SourceTree</a:t>
            </a:r>
            <a:r>
              <a:rPr lang="ko-KR" altLang="en-US" sz="1200" dirty="0"/>
              <a:t>에서 </a:t>
            </a:r>
            <a:r>
              <a:rPr lang="ko-KR" altLang="en-US" sz="1200" dirty="0" err="1"/>
              <a:t>브랜치</a:t>
            </a:r>
            <a:r>
              <a:rPr lang="ko-KR" altLang="en-US" sz="1200" dirty="0"/>
              <a:t> 선택 → </a:t>
            </a:r>
            <a:r>
              <a:rPr lang="en-US" altLang="ko-KR" sz="1200" dirty="0"/>
              <a:t>“test-board”</a:t>
            </a:r>
            <a:r>
              <a:rPr lang="ko-KR" altLang="en-US" sz="1200" dirty="0"/>
              <a:t>를 새 </a:t>
            </a:r>
            <a:r>
              <a:rPr lang="ko-KR" altLang="en-US" sz="1200" dirty="0" err="1"/>
              <a:t>브랜치</a:t>
            </a:r>
            <a:r>
              <a:rPr lang="ko-KR" altLang="en-US" sz="1200" dirty="0"/>
              <a:t> 이름에 작성 → </a:t>
            </a:r>
            <a:r>
              <a:rPr lang="ko-KR" altLang="en-US" sz="1200" dirty="0" err="1"/>
              <a:t>브랜치</a:t>
            </a:r>
            <a:r>
              <a:rPr lang="ko-KR" altLang="en-US" sz="1200" dirty="0"/>
              <a:t> 생성</a:t>
            </a:r>
            <a:endParaRPr lang="en-US" altLang="ko-KR" sz="12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11C0312-C884-4C1D-9D54-898E5F6D503E}"/>
              </a:ext>
            </a:extLst>
          </p:cNvPr>
          <p:cNvGrpSpPr/>
          <p:nvPr/>
        </p:nvGrpSpPr>
        <p:grpSpPr>
          <a:xfrm>
            <a:off x="6465110" y="2638382"/>
            <a:ext cx="4799836" cy="3539402"/>
            <a:chOff x="6465110" y="2638382"/>
            <a:chExt cx="4799836" cy="3539402"/>
          </a:xfrm>
        </p:grpSpPr>
        <p:pic>
          <p:nvPicPr>
            <p:cNvPr id="18" name="그림 17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B0E5A50D-595A-4513-8956-77CA0EACA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5110" y="2638382"/>
              <a:ext cx="4799836" cy="353940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295DC75-51E8-4E8A-BEC3-F9B0DD3EE0D8}"/>
                </a:ext>
              </a:extLst>
            </p:cNvPr>
            <p:cNvSpPr/>
            <p:nvPr/>
          </p:nvSpPr>
          <p:spPr>
            <a:xfrm>
              <a:off x="6473204" y="4159436"/>
              <a:ext cx="906732" cy="574405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61C11D9-3059-4E9D-B93F-7C5242D97025}"/>
              </a:ext>
            </a:extLst>
          </p:cNvPr>
          <p:cNvGrpSpPr/>
          <p:nvPr/>
        </p:nvGrpSpPr>
        <p:grpSpPr>
          <a:xfrm>
            <a:off x="1063296" y="2638382"/>
            <a:ext cx="4799837" cy="3539402"/>
            <a:chOff x="1063296" y="2638382"/>
            <a:chExt cx="4799837" cy="3539402"/>
          </a:xfrm>
        </p:grpSpPr>
        <p:pic>
          <p:nvPicPr>
            <p:cNvPr id="9" name="그림 8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3AB5E88C-BA5B-4615-9439-B07299EE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296" y="2638382"/>
              <a:ext cx="4799837" cy="353940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CE489ED-61C2-46B0-B681-8913E25BCF27}"/>
                </a:ext>
              </a:extLst>
            </p:cNvPr>
            <p:cNvSpPr/>
            <p:nvPr/>
          </p:nvSpPr>
          <p:spPr>
            <a:xfrm>
              <a:off x="2071561" y="4061593"/>
              <a:ext cx="1602223" cy="218485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97D034F-1746-428D-BB6E-2DBD0C009327}"/>
                </a:ext>
              </a:extLst>
            </p:cNvPr>
            <p:cNvSpPr/>
            <p:nvPr/>
          </p:nvSpPr>
          <p:spPr>
            <a:xfrm>
              <a:off x="4174143" y="4594318"/>
              <a:ext cx="689172" cy="218485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F82E0B4-5B5F-468C-A106-5179A497AA5C}"/>
                </a:ext>
              </a:extLst>
            </p:cNvPr>
            <p:cNvSpPr/>
            <p:nvPr/>
          </p:nvSpPr>
          <p:spPr>
            <a:xfrm>
              <a:off x="2752879" y="3007032"/>
              <a:ext cx="402697" cy="354733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4390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B34BC9-568D-460F-913A-2772EB728D9F}"/>
              </a:ext>
            </a:extLst>
          </p:cNvPr>
          <p:cNvSpPr txBox="1"/>
          <p:nvPr/>
        </p:nvSpPr>
        <p:spPr>
          <a:xfrm>
            <a:off x="914400" y="417095"/>
            <a:ext cx="390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</a:t>
            </a:r>
            <a:r>
              <a:rPr lang="ko-KR" altLang="en-US" b="1" spc="300" dirty="0"/>
              <a:t>의 평행 우주를 넘나들기 </a:t>
            </a:r>
            <a:r>
              <a:rPr lang="en-US" altLang="ko-KR" b="1" spc="300" dirty="0"/>
              <a:t>!</a:t>
            </a:r>
            <a:endParaRPr lang="ko-KR" altLang="en-US" b="1" spc="3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CD9920A-69E8-4303-9584-DBB80979C15F}"/>
              </a:ext>
            </a:extLst>
          </p:cNvPr>
          <p:cNvGrpSpPr/>
          <p:nvPr/>
        </p:nvGrpSpPr>
        <p:grpSpPr>
          <a:xfrm>
            <a:off x="987229" y="1521302"/>
            <a:ext cx="6431819" cy="4839037"/>
            <a:chOff x="1100517" y="1440382"/>
            <a:chExt cx="6431819" cy="483903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6735CC0-4B95-4A5F-95DF-53C7B374C7AB}"/>
                </a:ext>
              </a:extLst>
            </p:cNvPr>
            <p:cNvSpPr/>
            <p:nvPr/>
          </p:nvSpPr>
          <p:spPr>
            <a:xfrm>
              <a:off x="1100517" y="1440382"/>
              <a:ext cx="2872672" cy="483903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DACE5F1-FC55-49E8-996D-C1CBBAD20358}"/>
                </a:ext>
              </a:extLst>
            </p:cNvPr>
            <p:cNvSpPr/>
            <p:nvPr/>
          </p:nvSpPr>
          <p:spPr>
            <a:xfrm>
              <a:off x="1100517" y="5745345"/>
              <a:ext cx="2872672" cy="5340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master</a:t>
              </a:r>
              <a:endParaRPr lang="ko-KR" altLang="en-US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9BE6224-0FB8-4C25-A6B8-7B3357EAB9E2}"/>
                </a:ext>
              </a:extLst>
            </p:cNvPr>
            <p:cNvSpPr/>
            <p:nvPr/>
          </p:nvSpPr>
          <p:spPr>
            <a:xfrm>
              <a:off x="4659664" y="1440382"/>
              <a:ext cx="2872672" cy="48390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7693772-14F0-4D3E-84C7-95F61053073A}"/>
                </a:ext>
              </a:extLst>
            </p:cNvPr>
            <p:cNvSpPr/>
            <p:nvPr/>
          </p:nvSpPr>
          <p:spPr>
            <a:xfrm>
              <a:off x="4659664" y="5745345"/>
              <a:ext cx="2872672" cy="53407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test-board</a:t>
              </a:r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75F97C8-C7E9-4711-A7FB-72FFABD6E857}"/>
                </a:ext>
              </a:extLst>
            </p:cNvPr>
            <p:cNvSpPr/>
            <p:nvPr/>
          </p:nvSpPr>
          <p:spPr>
            <a:xfrm>
              <a:off x="1424198" y="4612460"/>
              <a:ext cx="2217218" cy="8051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tx1"/>
                  </a:solidFill>
                </a:rPr>
                <a:t>home.jsp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 : </a:t>
              </a:r>
              <a:r>
                <a:rPr lang="en-US" altLang="ko-KR" sz="1000" b="1" dirty="0" err="1">
                  <a:solidFill>
                    <a:schemeClr val="tx1"/>
                  </a:solidFill>
                </a:rPr>
                <a:t>HelloJava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!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000" b="1" dirty="0" err="1">
                  <a:solidFill>
                    <a:schemeClr val="tx1"/>
                  </a:solidFill>
                </a:rPr>
                <a:t>join.jsp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88019675-8CF0-47ED-887F-B68F70157F6A}"/>
                </a:ext>
              </a:extLst>
            </p:cNvPr>
            <p:cNvCxnSpPr/>
            <p:nvPr/>
          </p:nvCxnSpPr>
          <p:spPr>
            <a:xfrm flipV="1">
              <a:off x="3584772" y="4102662"/>
              <a:ext cx="1513210" cy="59071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28B2C10-D0D3-4E2E-BD0C-711C5E562258}"/>
              </a:ext>
            </a:extLst>
          </p:cNvPr>
          <p:cNvSpPr txBox="1"/>
          <p:nvPr/>
        </p:nvSpPr>
        <p:spPr>
          <a:xfrm>
            <a:off x="7914011" y="1521302"/>
            <a:ext cx="3618298" cy="14416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</a:rPr>
              <a:t>Branch</a:t>
            </a:r>
            <a:r>
              <a:rPr lang="ko-KR" altLang="en-US" sz="1200" dirty="0"/>
              <a:t>는 </a:t>
            </a:r>
            <a:r>
              <a:rPr lang="en-US" altLang="ko-KR" sz="1200" dirty="0"/>
              <a:t>“</a:t>
            </a:r>
            <a:r>
              <a:rPr lang="ko-KR" altLang="en-US" sz="1200" dirty="0"/>
              <a:t>가지</a:t>
            </a:r>
            <a:r>
              <a:rPr lang="en-US" altLang="ko-KR" sz="1200" dirty="0"/>
              <a:t>”</a:t>
            </a:r>
            <a:r>
              <a:rPr lang="ko-KR" altLang="en-US" sz="1200" dirty="0"/>
              <a:t> 라는 뜻으로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현 시점에서 두 미래로 분기하겠다는 겁니다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새로 만들어 지는 </a:t>
            </a:r>
            <a:r>
              <a:rPr lang="en-US" altLang="ko-KR" sz="1200" dirty="0"/>
              <a:t>Branch</a:t>
            </a:r>
            <a:r>
              <a:rPr lang="ko-KR" altLang="en-US" sz="1200" dirty="0"/>
              <a:t>는 원</a:t>
            </a:r>
            <a:r>
              <a:rPr lang="en-US" altLang="ko-KR" sz="1200" dirty="0"/>
              <a:t>Branch</a:t>
            </a:r>
            <a:r>
              <a:rPr lang="ko-KR" altLang="en-US" sz="1200" dirty="0"/>
              <a:t>의 현 상태를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그대로 복사해서 가져갑니다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484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292867-F559-4580-A7C0-9F812AC9CA8E}"/>
              </a:ext>
            </a:extLst>
          </p:cNvPr>
          <p:cNvSpPr txBox="1"/>
          <p:nvPr/>
        </p:nvSpPr>
        <p:spPr>
          <a:xfrm>
            <a:off x="914400" y="417095"/>
            <a:ext cx="390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</a:t>
            </a:r>
            <a:r>
              <a:rPr lang="ko-KR" altLang="en-US" b="1" spc="300" dirty="0"/>
              <a:t>의 평행 우주를 넘나들기 </a:t>
            </a:r>
            <a:r>
              <a:rPr lang="en-US" altLang="ko-KR" b="1" spc="300" dirty="0"/>
              <a:t>!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D743A3-C16D-4456-811F-B9D9FCAE57CF}"/>
              </a:ext>
            </a:extLst>
          </p:cNvPr>
          <p:cNvSpPr txBox="1"/>
          <p:nvPr/>
        </p:nvSpPr>
        <p:spPr>
          <a:xfrm>
            <a:off x="914400" y="1025830"/>
            <a:ext cx="5222520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새롭게 만든 평행 우주</a:t>
            </a:r>
            <a:r>
              <a:rPr lang="en-US" altLang="ko-KR" sz="1200" dirty="0"/>
              <a:t>(test-board)</a:t>
            </a:r>
            <a:r>
              <a:rPr lang="ko-KR" altLang="en-US" sz="1200" dirty="0"/>
              <a:t>에서 나만의 작업을 진행해 보겠습니다</a:t>
            </a:r>
            <a:r>
              <a:rPr lang="en-US" altLang="ko-KR" sz="12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9528D-1120-49A7-8C1E-D56FEC603D37}"/>
              </a:ext>
            </a:extLst>
          </p:cNvPr>
          <p:cNvSpPr txBox="1"/>
          <p:nvPr/>
        </p:nvSpPr>
        <p:spPr>
          <a:xfrm>
            <a:off x="914400" y="1359447"/>
            <a:ext cx="8377101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우선 </a:t>
            </a:r>
            <a:r>
              <a:rPr lang="en-US" altLang="ko-KR" sz="1200" dirty="0" err="1"/>
              <a:t>home.jsp</a:t>
            </a:r>
            <a:r>
              <a:rPr lang="ko-KR" altLang="en-US" sz="1200" dirty="0"/>
              <a:t>의 </a:t>
            </a:r>
            <a:r>
              <a:rPr lang="en-US" altLang="ko-KR" sz="1200" dirty="0"/>
              <a:t>“</a:t>
            </a:r>
            <a:r>
              <a:rPr lang="en-US" altLang="ko-KR" sz="1200" dirty="0" err="1"/>
              <a:t>HelloJava</a:t>
            </a:r>
            <a:r>
              <a:rPr lang="en-US" altLang="ko-KR" sz="1200" dirty="0"/>
              <a:t>!”</a:t>
            </a:r>
            <a:r>
              <a:rPr lang="ko-KR" altLang="en-US" sz="1200" dirty="0"/>
              <a:t>를 </a:t>
            </a:r>
            <a:r>
              <a:rPr lang="en-US" altLang="ko-KR" sz="1200" dirty="0"/>
              <a:t>“Spring Project”</a:t>
            </a:r>
            <a:r>
              <a:rPr lang="ko-KR" altLang="en-US" sz="1200" dirty="0"/>
              <a:t>로 변경하고 </a:t>
            </a:r>
            <a:r>
              <a:rPr lang="en-US" altLang="ko-KR" sz="1200" dirty="0" err="1"/>
              <a:t>board.jsp</a:t>
            </a:r>
            <a:r>
              <a:rPr lang="ko-KR" altLang="en-US" sz="1200" dirty="0"/>
              <a:t>를 추가해서 캡슐에 넣고 묻어보도록 하겠습니다</a:t>
            </a:r>
            <a:r>
              <a:rPr lang="en-US" altLang="ko-KR" sz="1200" dirty="0"/>
              <a:t>.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0AA5726-2FD8-4690-B4E5-3E5FDC8E26C4}"/>
              </a:ext>
            </a:extLst>
          </p:cNvPr>
          <p:cNvGrpSpPr/>
          <p:nvPr/>
        </p:nvGrpSpPr>
        <p:grpSpPr>
          <a:xfrm>
            <a:off x="1028402" y="2696846"/>
            <a:ext cx="1839417" cy="3018720"/>
            <a:chOff x="1028402" y="2696846"/>
            <a:chExt cx="1839417" cy="3018720"/>
          </a:xfrm>
        </p:grpSpPr>
        <p:pic>
          <p:nvPicPr>
            <p:cNvPr id="6" name="그림 5" descr="지도이(가) 표시된 사진&#10;&#10;자동 생성된 설명">
              <a:extLst>
                <a:ext uri="{FF2B5EF4-FFF2-40B4-BE49-F238E27FC236}">
                  <a16:creationId xmlns:a16="http://schemas.microsoft.com/office/drawing/2014/main" id="{C581E6A5-DC04-4613-AA40-EEF4659B9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8402" y="2696846"/>
              <a:ext cx="1839417" cy="301872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C4B5BFF-07C0-4357-A32E-C736F5D06CC1}"/>
                </a:ext>
              </a:extLst>
            </p:cNvPr>
            <p:cNvSpPr/>
            <p:nvPr/>
          </p:nvSpPr>
          <p:spPr>
            <a:xfrm>
              <a:off x="1552846" y="4676587"/>
              <a:ext cx="971869" cy="615604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945713B-3FCA-4245-90A3-C03A3C6674A2}"/>
              </a:ext>
            </a:extLst>
          </p:cNvPr>
          <p:cNvGrpSpPr/>
          <p:nvPr/>
        </p:nvGrpSpPr>
        <p:grpSpPr>
          <a:xfrm>
            <a:off x="3442319" y="2375570"/>
            <a:ext cx="2126781" cy="3339996"/>
            <a:chOff x="3442319" y="2375570"/>
            <a:chExt cx="2126781" cy="333999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5930D02-3DB8-471D-9F7C-6D052A385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2319" y="2375570"/>
              <a:ext cx="2126781" cy="333999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6C92DF6-B93C-46A0-8F9F-47720E38D3E8}"/>
                </a:ext>
              </a:extLst>
            </p:cNvPr>
            <p:cNvSpPr/>
            <p:nvPr/>
          </p:nvSpPr>
          <p:spPr>
            <a:xfrm>
              <a:off x="3533840" y="3854641"/>
              <a:ext cx="1353749" cy="304665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712BCD7-9CE5-47D5-B77A-4676B2120142}"/>
              </a:ext>
            </a:extLst>
          </p:cNvPr>
          <p:cNvGrpSpPr/>
          <p:nvPr/>
        </p:nvGrpSpPr>
        <p:grpSpPr>
          <a:xfrm>
            <a:off x="6143600" y="2013817"/>
            <a:ext cx="5019998" cy="3701749"/>
            <a:chOff x="6143600" y="2013817"/>
            <a:chExt cx="5019998" cy="3701749"/>
          </a:xfrm>
        </p:grpSpPr>
        <p:pic>
          <p:nvPicPr>
            <p:cNvPr id="10" name="그림 9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9BB6E72A-31C1-425B-892A-45FCBA659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3600" y="2013817"/>
              <a:ext cx="5019998" cy="370174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7478C46-1344-464D-B9E8-3E4702599407}"/>
                </a:ext>
              </a:extLst>
            </p:cNvPr>
            <p:cNvSpPr/>
            <p:nvPr/>
          </p:nvSpPr>
          <p:spPr>
            <a:xfrm>
              <a:off x="7036343" y="2979352"/>
              <a:ext cx="2255158" cy="678248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1277771-41B8-46E4-80DE-23E8910F9F7B}"/>
                </a:ext>
              </a:extLst>
            </p:cNvPr>
            <p:cNvSpPr/>
            <p:nvPr/>
          </p:nvSpPr>
          <p:spPr>
            <a:xfrm>
              <a:off x="7172559" y="4442661"/>
              <a:ext cx="2036177" cy="436836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B37731B-A39C-456C-93BF-A11890DBE96A}"/>
                </a:ext>
              </a:extLst>
            </p:cNvPr>
            <p:cNvSpPr/>
            <p:nvPr/>
          </p:nvSpPr>
          <p:spPr>
            <a:xfrm>
              <a:off x="10568198" y="5429756"/>
              <a:ext cx="595400" cy="2858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08349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B99F84-6C54-4971-BD55-550C296DD490}"/>
              </a:ext>
            </a:extLst>
          </p:cNvPr>
          <p:cNvSpPr txBox="1"/>
          <p:nvPr/>
        </p:nvSpPr>
        <p:spPr>
          <a:xfrm>
            <a:off x="914400" y="417095"/>
            <a:ext cx="390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</a:t>
            </a:r>
            <a:r>
              <a:rPr lang="ko-KR" altLang="en-US" b="1" spc="300" dirty="0"/>
              <a:t>의 평행 우주를 넘나들기 </a:t>
            </a:r>
            <a:r>
              <a:rPr lang="en-US" altLang="ko-KR" b="1" spc="300" dirty="0"/>
              <a:t>!</a:t>
            </a:r>
            <a:endParaRPr lang="ko-KR" altLang="en-US" b="1" spc="3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FAEABDD-0BC8-4548-AAB7-DAF3023933F8}"/>
              </a:ext>
            </a:extLst>
          </p:cNvPr>
          <p:cNvGrpSpPr/>
          <p:nvPr/>
        </p:nvGrpSpPr>
        <p:grpSpPr>
          <a:xfrm>
            <a:off x="987229" y="1521302"/>
            <a:ext cx="6431819" cy="4839037"/>
            <a:chOff x="987229" y="1521302"/>
            <a:chExt cx="6431819" cy="483903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F592B96-4764-4FA6-8F23-35156112F607}"/>
                </a:ext>
              </a:extLst>
            </p:cNvPr>
            <p:cNvSpPr/>
            <p:nvPr/>
          </p:nvSpPr>
          <p:spPr>
            <a:xfrm>
              <a:off x="987229" y="1521302"/>
              <a:ext cx="2872672" cy="483903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AD77925-AFD7-436E-AAD7-CECA772A1E3B}"/>
                </a:ext>
              </a:extLst>
            </p:cNvPr>
            <p:cNvSpPr/>
            <p:nvPr/>
          </p:nvSpPr>
          <p:spPr>
            <a:xfrm>
              <a:off x="987229" y="5826265"/>
              <a:ext cx="2872672" cy="5340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master</a:t>
              </a:r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C533FB8-527B-492C-AF4B-410A760626F1}"/>
                </a:ext>
              </a:extLst>
            </p:cNvPr>
            <p:cNvSpPr/>
            <p:nvPr/>
          </p:nvSpPr>
          <p:spPr>
            <a:xfrm>
              <a:off x="4546376" y="1521302"/>
              <a:ext cx="2872672" cy="48390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64EC6F2-4153-49D8-B5D7-2F391C3CE4F4}"/>
                </a:ext>
              </a:extLst>
            </p:cNvPr>
            <p:cNvSpPr/>
            <p:nvPr/>
          </p:nvSpPr>
          <p:spPr>
            <a:xfrm>
              <a:off x="4546376" y="5826265"/>
              <a:ext cx="2872672" cy="53407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test-board</a:t>
              </a:r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8B09770-829E-469C-9737-E05D031BD182}"/>
                </a:ext>
              </a:extLst>
            </p:cNvPr>
            <p:cNvSpPr/>
            <p:nvPr/>
          </p:nvSpPr>
          <p:spPr>
            <a:xfrm>
              <a:off x="1310910" y="4693380"/>
              <a:ext cx="2217218" cy="8051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tx1"/>
                  </a:solidFill>
                </a:rPr>
                <a:t>home.jsp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 : </a:t>
              </a:r>
              <a:r>
                <a:rPr lang="en-US" altLang="ko-KR" sz="1000" b="1" dirty="0" err="1">
                  <a:solidFill>
                    <a:schemeClr val="tx1"/>
                  </a:solidFill>
                </a:rPr>
                <a:t>HelloJava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!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000" b="1" dirty="0" err="1">
                  <a:solidFill>
                    <a:schemeClr val="tx1"/>
                  </a:solidFill>
                </a:rPr>
                <a:t>join.jsp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669778B3-2E20-4010-B2F9-3813B14F1A70}"/>
                </a:ext>
              </a:extLst>
            </p:cNvPr>
            <p:cNvCxnSpPr/>
            <p:nvPr/>
          </p:nvCxnSpPr>
          <p:spPr>
            <a:xfrm flipV="1">
              <a:off x="3471484" y="4183582"/>
              <a:ext cx="1513210" cy="59071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F83F207-7C81-4096-BB31-57292C2D0B2A}"/>
                </a:ext>
              </a:extLst>
            </p:cNvPr>
            <p:cNvSpPr/>
            <p:nvPr/>
          </p:nvSpPr>
          <p:spPr>
            <a:xfrm>
              <a:off x="4874103" y="3673783"/>
              <a:ext cx="2217218" cy="8051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tx1"/>
                  </a:solidFill>
                </a:rPr>
                <a:t>join,jsp</a:t>
              </a:r>
              <a:endParaRPr lang="en-US" altLang="ko-KR" sz="10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000" b="1" dirty="0" err="1">
                  <a:solidFill>
                    <a:schemeClr val="accent6"/>
                  </a:solidFill>
                </a:rPr>
                <a:t>home.jsp</a:t>
              </a:r>
              <a:r>
                <a:rPr lang="en-US" altLang="ko-KR" sz="1000" b="1" dirty="0">
                  <a:solidFill>
                    <a:schemeClr val="accent6"/>
                  </a:solidFill>
                </a:rPr>
                <a:t> : Spring</a:t>
              </a:r>
              <a:r>
                <a:rPr lang="ko-KR" altLang="en-US" sz="1000" b="1" dirty="0">
                  <a:solidFill>
                    <a:schemeClr val="accent6"/>
                  </a:solidFill>
                </a:rPr>
                <a:t> </a:t>
              </a:r>
              <a:r>
                <a:rPr lang="en-US" altLang="ko-KR" sz="1000" b="1" dirty="0">
                  <a:solidFill>
                    <a:schemeClr val="accent6"/>
                  </a:solidFill>
                </a:rPr>
                <a:t>Project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000" b="1" dirty="0">
                  <a:solidFill>
                    <a:schemeClr val="accent1">
                      <a:lumMod val="75000"/>
                    </a:schemeClr>
                  </a:solidFill>
                </a:rPr>
                <a:t>[Create] </a:t>
              </a:r>
              <a:r>
                <a:rPr lang="en-US" altLang="ko-KR" sz="1000" b="1" dirty="0" err="1">
                  <a:solidFill>
                    <a:schemeClr val="accent1">
                      <a:lumMod val="75000"/>
                    </a:schemeClr>
                  </a:solidFill>
                </a:rPr>
                <a:t>board.jsp</a:t>
              </a:r>
              <a:endParaRPr lang="ko-KR" altLang="en-US" sz="10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20759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1E6794-692A-45FF-A48B-443659818FDC}"/>
              </a:ext>
            </a:extLst>
          </p:cNvPr>
          <p:cNvSpPr txBox="1"/>
          <p:nvPr/>
        </p:nvSpPr>
        <p:spPr>
          <a:xfrm>
            <a:off x="914400" y="417095"/>
            <a:ext cx="390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</a:t>
            </a:r>
            <a:r>
              <a:rPr lang="ko-KR" altLang="en-US" b="1" spc="300" dirty="0"/>
              <a:t>의 평행 우주를 넘나들기 </a:t>
            </a:r>
            <a:r>
              <a:rPr lang="en-US" altLang="ko-KR" b="1" spc="300" dirty="0"/>
              <a:t>!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826D2A-1527-4C63-B1F5-477776412883}"/>
              </a:ext>
            </a:extLst>
          </p:cNvPr>
          <p:cNvSpPr txBox="1"/>
          <p:nvPr/>
        </p:nvSpPr>
        <p:spPr>
          <a:xfrm>
            <a:off x="914400" y="1025830"/>
            <a:ext cx="8728608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평행 우주</a:t>
            </a:r>
            <a:r>
              <a:rPr lang="en-US" altLang="ko-KR" sz="1200" dirty="0"/>
              <a:t>(test-board)</a:t>
            </a:r>
            <a:r>
              <a:rPr lang="ko-KR" altLang="en-US" sz="1200" dirty="0"/>
              <a:t>에서 나만의 작업을 진행하고 있었는데 다시 원래의 우주</a:t>
            </a:r>
            <a:r>
              <a:rPr lang="en-US" altLang="ko-KR" sz="1200" dirty="0"/>
              <a:t>(master)</a:t>
            </a:r>
            <a:r>
              <a:rPr lang="ko-KR" altLang="en-US" sz="1200" dirty="0"/>
              <a:t>로 돌아가서 확인 할 일이 생겼습니다</a:t>
            </a:r>
            <a:r>
              <a:rPr lang="en-US" altLang="ko-KR" sz="12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552500-505D-402F-9E48-9CFD11E1E134}"/>
              </a:ext>
            </a:extLst>
          </p:cNvPr>
          <p:cNvSpPr txBox="1"/>
          <p:nvPr/>
        </p:nvSpPr>
        <p:spPr>
          <a:xfrm>
            <a:off x="914400" y="1359447"/>
            <a:ext cx="3529299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SourceTree</a:t>
            </a:r>
            <a:r>
              <a:rPr lang="ko-KR" altLang="en-US" sz="1200" dirty="0"/>
              <a:t>의 </a:t>
            </a:r>
            <a:r>
              <a:rPr lang="en-US" altLang="ko-KR" sz="1200" dirty="0"/>
              <a:t>master </a:t>
            </a:r>
            <a:r>
              <a:rPr lang="ko-KR" altLang="en-US" sz="1200" dirty="0" err="1"/>
              <a:t>브랜치를</a:t>
            </a:r>
            <a:r>
              <a:rPr lang="ko-KR" altLang="en-US" sz="1200" dirty="0"/>
              <a:t> 더블 클릭 합니다</a:t>
            </a:r>
            <a:r>
              <a:rPr lang="en-US" altLang="ko-KR" sz="1200" dirty="0"/>
              <a:t>.</a:t>
            </a:r>
          </a:p>
        </p:txBody>
      </p:sp>
      <p:pic>
        <p:nvPicPr>
          <p:cNvPr id="8" name="그림 7" descr="지도이(가) 표시된 사진&#10;&#10;자동 생성된 설명">
            <a:extLst>
              <a:ext uri="{FF2B5EF4-FFF2-40B4-BE49-F238E27FC236}">
                <a16:creationId xmlns:a16="http://schemas.microsoft.com/office/drawing/2014/main" id="{9A706028-7227-478E-9A93-A85AF442F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17" y="3034515"/>
            <a:ext cx="2026331" cy="33254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9AC44A6-4EB8-4A38-B11B-A25074E75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481" y="3034515"/>
            <a:ext cx="2139548" cy="1863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6421128-3142-4789-9454-D28B71FEB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903" y="3034515"/>
            <a:ext cx="2291667" cy="35989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6FE1CDB4-13A6-49F8-94B5-E565CC4186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444" y="3589479"/>
            <a:ext cx="2914694" cy="27128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AB67E03-4994-430E-8590-00D378CFFA82}"/>
              </a:ext>
            </a:extLst>
          </p:cNvPr>
          <p:cNvCxnSpPr>
            <a:cxnSpLocks/>
          </p:cNvCxnSpPr>
          <p:nvPr/>
        </p:nvCxnSpPr>
        <p:spPr>
          <a:xfrm>
            <a:off x="2778051" y="4121050"/>
            <a:ext cx="369750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1AB14F4-019B-4C9E-A814-9C3324DBD4A8}"/>
              </a:ext>
            </a:extLst>
          </p:cNvPr>
          <p:cNvCxnSpPr>
            <a:cxnSpLocks/>
          </p:cNvCxnSpPr>
          <p:nvPr/>
        </p:nvCxnSpPr>
        <p:spPr>
          <a:xfrm>
            <a:off x="8562509" y="4835678"/>
            <a:ext cx="369750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4BF1DB7-E7CF-4A44-B9E3-6AEA8225273D}"/>
              </a:ext>
            </a:extLst>
          </p:cNvPr>
          <p:cNvGrpSpPr/>
          <p:nvPr/>
        </p:nvGrpSpPr>
        <p:grpSpPr>
          <a:xfrm>
            <a:off x="6796972" y="1598850"/>
            <a:ext cx="1367555" cy="944499"/>
            <a:chOff x="6796972" y="1598850"/>
            <a:chExt cx="1367555" cy="944499"/>
          </a:xfrm>
        </p:grpSpPr>
        <p:pic>
          <p:nvPicPr>
            <p:cNvPr id="6" name="그림 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E4F1EF0D-D969-41C7-A66A-2ED6A8424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6972" y="1598850"/>
              <a:ext cx="1367555" cy="94449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0D35385-50C3-4E4B-AE94-B45188950B34}"/>
                </a:ext>
              </a:extLst>
            </p:cNvPr>
            <p:cNvSpPr/>
            <p:nvPr/>
          </p:nvSpPr>
          <p:spPr>
            <a:xfrm>
              <a:off x="6796972" y="1926744"/>
              <a:ext cx="1353749" cy="304665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3190E9C-ADA9-4210-A771-8148EFFBA7F2}"/>
              </a:ext>
            </a:extLst>
          </p:cNvPr>
          <p:cNvSpPr txBox="1"/>
          <p:nvPr/>
        </p:nvSpPr>
        <p:spPr>
          <a:xfrm>
            <a:off x="914400" y="1696555"/>
            <a:ext cx="4243469" cy="610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STS </a:t>
            </a:r>
            <a:r>
              <a:rPr lang="ko-KR" altLang="en-US" sz="1200" dirty="0"/>
              <a:t>코드가 원래 상태로 돌아 온 것을 확인 할 수 있습니다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(</a:t>
            </a:r>
            <a:r>
              <a:rPr lang="ko-KR" altLang="en-US" sz="1200" dirty="0"/>
              <a:t>해당프로젝트 </a:t>
            </a:r>
            <a:r>
              <a:rPr lang="ko-KR" altLang="en-US" sz="1200" dirty="0" err="1"/>
              <a:t>우클릭</a:t>
            </a:r>
            <a:r>
              <a:rPr lang="en-US" altLang="ko-KR" sz="1200" dirty="0"/>
              <a:t>-&gt;Refresh)</a:t>
            </a:r>
          </a:p>
        </p:txBody>
      </p:sp>
    </p:spTree>
    <p:extLst>
      <p:ext uri="{BB962C8B-B14F-4D97-AF65-F5344CB8AC3E}">
        <p14:creationId xmlns:p14="http://schemas.microsoft.com/office/powerpoint/2010/main" val="201381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2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8D7681-AF29-4DE4-A22D-9EE80990E3DB}"/>
              </a:ext>
            </a:extLst>
          </p:cNvPr>
          <p:cNvSpPr txBox="1"/>
          <p:nvPr/>
        </p:nvSpPr>
        <p:spPr>
          <a:xfrm>
            <a:off x="914400" y="417095"/>
            <a:ext cx="390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</a:t>
            </a:r>
            <a:r>
              <a:rPr lang="ko-KR" altLang="en-US" b="1" spc="300" dirty="0"/>
              <a:t>의 평행 우주를 넘나들기 </a:t>
            </a:r>
            <a:r>
              <a:rPr lang="en-US" altLang="ko-KR" b="1" spc="300" dirty="0"/>
              <a:t>!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5ED2CE-E26A-409B-858E-3DB6F86F041C}"/>
              </a:ext>
            </a:extLst>
          </p:cNvPr>
          <p:cNvSpPr txBox="1"/>
          <p:nvPr/>
        </p:nvSpPr>
        <p:spPr>
          <a:xfrm>
            <a:off x="914400" y="1025830"/>
            <a:ext cx="4448269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test-board </a:t>
            </a:r>
            <a:r>
              <a:rPr lang="ko-KR" altLang="en-US" sz="1200" dirty="0" err="1"/>
              <a:t>브랜치로</a:t>
            </a:r>
            <a:r>
              <a:rPr lang="ko-KR" altLang="en-US" sz="1200" dirty="0"/>
              <a:t> 부터 또 새 </a:t>
            </a:r>
            <a:r>
              <a:rPr lang="ko-KR" altLang="en-US" sz="1200" dirty="0" err="1"/>
              <a:t>브랜치를</a:t>
            </a:r>
            <a:r>
              <a:rPr lang="ko-KR" altLang="en-US" sz="1200" dirty="0"/>
              <a:t> 생성해 보겠습니다</a:t>
            </a:r>
            <a:r>
              <a:rPr lang="en-US" altLang="ko-KR" sz="1200" dirty="0"/>
              <a:t>.</a:t>
            </a:r>
          </a:p>
        </p:txBody>
      </p:sp>
      <p:pic>
        <p:nvPicPr>
          <p:cNvPr id="7" name="그림 6" descr="스크린샷, 거리, 도시, 주차이(가) 표시된 사진&#10;&#10;자동 생성된 설명">
            <a:extLst>
              <a:ext uri="{FF2B5EF4-FFF2-40B4-BE49-F238E27FC236}">
                <a16:creationId xmlns:a16="http://schemas.microsoft.com/office/drawing/2014/main" id="{B4EF5186-76C4-4DB9-94AF-424D2B080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410" y="2758464"/>
            <a:ext cx="1514686" cy="25054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20C990-1045-43D4-83E2-67AA90B5F51C}"/>
              </a:ext>
            </a:extLst>
          </p:cNvPr>
          <p:cNvSpPr txBox="1"/>
          <p:nvPr/>
        </p:nvSpPr>
        <p:spPr>
          <a:xfrm>
            <a:off x="912786" y="1359447"/>
            <a:ext cx="8100679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test-board </a:t>
            </a:r>
            <a:r>
              <a:rPr lang="ko-KR" altLang="en-US" sz="1200" dirty="0" err="1"/>
              <a:t>브랜치를</a:t>
            </a:r>
            <a:r>
              <a:rPr lang="ko-KR" altLang="en-US" sz="1200" dirty="0"/>
              <a:t> 더블 클릭해서 선택 한 후 새 </a:t>
            </a:r>
            <a:r>
              <a:rPr lang="ko-KR" altLang="en-US" sz="1200" dirty="0" err="1"/>
              <a:t>브랜치를</a:t>
            </a:r>
            <a:r>
              <a:rPr lang="ko-KR" altLang="en-US" sz="1200" dirty="0"/>
              <a:t> 생성 합니다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이름은 </a:t>
            </a:r>
            <a:r>
              <a:rPr lang="en-US" altLang="ko-KR" sz="1200" dirty="0"/>
              <a:t>test-music </a:t>
            </a:r>
            <a:r>
              <a:rPr lang="ko-KR" altLang="en-US" sz="1200" dirty="0"/>
              <a:t>이라고 생성하겠습니다</a:t>
            </a:r>
            <a:r>
              <a:rPr lang="en-US" altLang="ko-KR" sz="1200" dirty="0"/>
              <a:t>.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6A4F173-1E4D-4DE1-8421-A274FB133899}"/>
              </a:ext>
            </a:extLst>
          </p:cNvPr>
          <p:cNvGrpSpPr/>
          <p:nvPr/>
        </p:nvGrpSpPr>
        <p:grpSpPr>
          <a:xfrm>
            <a:off x="1246173" y="1914746"/>
            <a:ext cx="5686004" cy="4192862"/>
            <a:chOff x="1246173" y="1914746"/>
            <a:chExt cx="5686004" cy="4192862"/>
          </a:xfrm>
        </p:grpSpPr>
        <p:pic>
          <p:nvPicPr>
            <p:cNvPr id="5" name="그림 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25C835BC-680C-4AA5-9458-816BBB6C0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6173" y="1914746"/>
              <a:ext cx="5686004" cy="419286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5ACCCD4-0D93-4FFB-B63E-0286B82B5A60}"/>
                </a:ext>
              </a:extLst>
            </p:cNvPr>
            <p:cNvSpPr/>
            <p:nvPr/>
          </p:nvSpPr>
          <p:spPr>
            <a:xfrm>
              <a:off x="3244539" y="2332275"/>
              <a:ext cx="493743" cy="426189"/>
            </a:xfrm>
            <a:prstGeom prst="rect">
              <a:avLst/>
            </a:prstGeom>
            <a:noFill/>
            <a:ln w="381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4648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0E8564-0EA2-4F16-B472-7C798C658D12}"/>
              </a:ext>
            </a:extLst>
          </p:cNvPr>
          <p:cNvSpPr txBox="1"/>
          <p:nvPr/>
        </p:nvSpPr>
        <p:spPr>
          <a:xfrm>
            <a:off x="914400" y="417095"/>
            <a:ext cx="390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</a:t>
            </a:r>
            <a:r>
              <a:rPr lang="ko-KR" altLang="en-US" b="1" spc="300" dirty="0"/>
              <a:t>의 평행 우주를 넘나들기 </a:t>
            </a:r>
            <a:r>
              <a:rPr lang="en-US" altLang="ko-KR" b="1" spc="300" dirty="0"/>
              <a:t>!</a:t>
            </a:r>
            <a:endParaRPr lang="ko-KR" altLang="en-US" b="1" spc="3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9FED748-C556-4841-A3B0-2CF939933BD2}"/>
              </a:ext>
            </a:extLst>
          </p:cNvPr>
          <p:cNvGrpSpPr/>
          <p:nvPr/>
        </p:nvGrpSpPr>
        <p:grpSpPr>
          <a:xfrm>
            <a:off x="987229" y="1521302"/>
            <a:ext cx="9990966" cy="4839037"/>
            <a:chOff x="987229" y="1521302"/>
            <a:chExt cx="9990966" cy="483903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29EA9CC-2636-4309-AC21-324810D82F2F}"/>
                </a:ext>
              </a:extLst>
            </p:cNvPr>
            <p:cNvSpPr/>
            <p:nvPr/>
          </p:nvSpPr>
          <p:spPr>
            <a:xfrm>
              <a:off x="987229" y="1521302"/>
              <a:ext cx="2872672" cy="483903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44249E3-53A8-4A54-8DD8-B2CC08E2B0AA}"/>
                </a:ext>
              </a:extLst>
            </p:cNvPr>
            <p:cNvSpPr/>
            <p:nvPr/>
          </p:nvSpPr>
          <p:spPr>
            <a:xfrm>
              <a:off x="987229" y="5826265"/>
              <a:ext cx="2872672" cy="5340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master</a:t>
              </a:r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03C6531-3AF5-4791-B42C-0420C4470877}"/>
                </a:ext>
              </a:extLst>
            </p:cNvPr>
            <p:cNvSpPr/>
            <p:nvPr/>
          </p:nvSpPr>
          <p:spPr>
            <a:xfrm>
              <a:off x="4546376" y="1521302"/>
              <a:ext cx="2872672" cy="48390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0194629-50F2-4896-9867-F465E128068F}"/>
                </a:ext>
              </a:extLst>
            </p:cNvPr>
            <p:cNvSpPr/>
            <p:nvPr/>
          </p:nvSpPr>
          <p:spPr>
            <a:xfrm>
              <a:off x="4546376" y="5826265"/>
              <a:ext cx="2872672" cy="53407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test-board</a:t>
              </a:r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9B1597D-7808-4509-9DD1-0A3951D5080B}"/>
                </a:ext>
              </a:extLst>
            </p:cNvPr>
            <p:cNvSpPr/>
            <p:nvPr/>
          </p:nvSpPr>
          <p:spPr>
            <a:xfrm>
              <a:off x="1310910" y="4693380"/>
              <a:ext cx="2217218" cy="8051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tx1"/>
                  </a:solidFill>
                </a:rPr>
                <a:t>home.jsp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 : </a:t>
              </a:r>
              <a:r>
                <a:rPr lang="en-US" altLang="ko-KR" sz="1000" b="1" dirty="0" err="1">
                  <a:solidFill>
                    <a:schemeClr val="tx1"/>
                  </a:solidFill>
                </a:rPr>
                <a:t>HelloJava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!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000" b="1" dirty="0" err="1">
                  <a:solidFill>
                    <a:schemeClr val="tx1"/>
                  </a:solidFill>
                </a:rPr>
                <a:t>join.jsp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190947EE-2680-4BC4-A8F8-7801F81AB71D}"/>
                </a:ext>
              </a:extLst>
            </p:cNvPr>
            <p:cNvCxnSpPr/>
            <p:nvPr/>
          </p:nvCxnSpPr>
          <p:spPr>
            <a:xfrm flipV="1">
              <a:off x="3471484" y="4183582"/>
              <a:ext cx="1513210" cy="59071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1CDD001-33A1-47F0-BCD6-5F805402F2F4}"/>
                </a:ext>
              </a:extLst>
            </p:cNvPr>
            <p:cNvSpPr/>
            <p:nvPr/>
          </p:nvSpPr>
          <p:spPr>
            <a:xfrm>
              <a:off x="4874103" y="3673783"/>
              <a:ext cx="2217218" cy="8051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tx1"/>
                  </a:solidFill>
                </a:rPr>
                <a:t>join,jsp</a:t>
              </a:r>
              <a:endParaRPr lang="en-US" altLang="ko-KR" sz="10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000" b="1" dirty="0" err="1">
                  <a:solidFill>
                    <a:schemeClr val="accent6"/>
                  </a:solidFill>
                </a:rPr>
                <a:t>home.jsp</a:t>
              </a:r>
              <a:r>
                <a:rPr lang="en-US" altLang="ko-KR" sz="1000" b="1" dirty="0">
                  <a:solidFill>
                    <a:schemeClr val="accent6"/>
                  </a:solidFill>
                </a:rPr>
                <a:t> : Spring</a:t>
              </a:r>
              <a:r>
                <a:rPr lang="ko-KR" altLang="en-US" sz="1000" b="1" dirty="0">
                  <a:solidFill>
                    <a:schemeClr val="accent6"/>
                  </a:solidFill>
                </a:rPr>
                <a:t> </a:t>
              </a:r>
              <a:r>
                <a:rPr lang="en-US" altLang="ko-KR" sz="1000" b="1" dirty="0">
                  <a:solidFill>
                    <a:schemeClr val="accent6"/>
                  </a:solidFill>
                </a:rPr>
                <a:t>Project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000" b="1" dirty="0">
                  <a:solidFill>
                    <a:schemeClr val="accent1">
                      <a:lumMod val="75000"/>
                    </a:schemeClr>
                  </a:solidFill>
                </a:rPr>
                <a:t>[Create] </a:t>
              </a:r>
              <a:r>
                <a:rPr lang="en-US" altLang="ko-KR" sz="1000" b="1" dirty="0" err="1">
                  <a:solidFill>
                    <a:schemeClr val="accent1">
                      <a:lumMod val="75000"/>
                    </a:schemeClr>
                  </a:solidFill>
                </a:rPr>
                <a:t>board.jsp</a:t>
              </a:r>
              <a:endParaRPr lang="ko-KR" altLang="en-US" sz="10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D241148-A611-439B-8C15-430600223AF8}"/>
                </a:ext>
              </a:extLst>
            </p:cNvPr>
            <p:cNvSpPr/>
            <p:nvPr/>
          </p:nvSpPr>
          <p:spPr>
            <a:xfrm>
              <a:off x="8105523" y="1521302"/>
              <a:ext cx="2872672" cy="48390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D21F7E9-10D3-4379-837E-AD4DD49525DB}"/>
                </a:ext>
              </a:extLst>
            </p:cNvPr>
            <p:cNvSpPr/>
            <p:nvPr/>
          </p:nvSpPr>
          <p:spPr>
            <a:xfrm>
              <a:off x="8105523" y="5826265"/>
              <a:ext cx="2872672" cy="534074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test-music</a:t>
              </a:r>
              <a:endParaRPr lang="ko-KR" altLang="en-US" dirty="0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8012C35F-4E21-4050-9435-1EA2CDE602D6}"/>
                </a:ext>
              </a:extLst>
            </p:cNvPr>
            <p:cNvCxnSpPr/>
            <p:nvPr/>
          </p:nvCxnSpPr>
          <p:spPr>
            <a:xfrm flipV="1">
              <a:off x="7091321" y="3083063"/>
              <a:ext cx="1513210" cy="59071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9351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F0C2AC-DC70-4166-AD6B-F0E5BC8F3EE8}"/>
              </a:ext>
            </a:extLst>
          </p:cNvPr>
          <p:cNvSpPr txBox="1"/>
          <p:nvPr/>
        </p:nvSpPr>
        <p:spPr>
          <a:xfrm>
            <a:off x="914400" y="417095"/>
            <a:ext cx="342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</a:t>
            </a:r>
            <a:r>
              <a:rPr lang="ko-KR" altLang="en-US" b="1" spc="300" dirty="0"/>
              <a:t>은 어떻게 사용하나요</a:t>
            </a:r>
            <a:r>
              <a:rPr lang="en-US" altLang="ko-KR" b="1" spc="300" dirty="0"/>
              <a:t>?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72A76C-5E67-4EAB-9022-0D61A8D9941B}"/>
              </a:ext>
            </a:extLst>
          </p:cNvPr>
          <p:cNvSpPr txBox="1"/>
          <p:nvPr/>
        </p:nvSpPr>
        <p:spPr>
          <a:xfrm>
            <a:off x="1098884" y="1291390"/>
            <a:ext cx="6240426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Command Line Interface(CLI)</a:t>
            </a:r>
            <a:r>
              <a:rPr lang="ko-KR" altLang="en-US" dirty="0"/>
              <a:t>로 명령어를 입력하는 방법과</a:t>
            </a:r>
            <a:endParaRPr lang="en-US" altLang="ko-KR" dirty="0"/>
          </a:p>
        </p:txBody>
      </p:sp>
      <p:pic>
        <p:nvPicPr>
          <p:cNvPr id="5" name="그림 4" descr="스크린샷, 앉아있는, 모니터, 노트북이(가) 표시된 사진&#10;&#10;자동 생성된 설명">
            <a:extLst>
              <a:ext uri="{FF2B5EF4-FFF2-40B4-BE49-F238E27FC236}">
                <a16:creationId xmlns:a16="http://schemas.microsoft.com/office/drawing/2014/main" id="{EE8FDBD4-0820-4041-BA33-389F8DD90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84" y="2884571"/>
            <a:ext cx="3865810" cy="24494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E574BE-6EAE-437A-B15B-D1C97F952ACF}"/>
              </a:ext>
            </a:extLst>
          </p:cNvPr>
          <p:cNvSpPr txBox="1"/>
          <p:nvPr/>
        </p:nvSpPr>
        <p:spPr>
          <a:xfrm>
            <a:off x="1098884" y="1796353"/>
            <a:ext cx="859042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Graphic User Interface(GUI)</a:t>
            </a:r>
            <a:r>
              <a:rPr lang="ko-KR" altLang="en-US" dirty="0"/>
              <a:t>로 만들어진 소프트웨어를 사용하는 방법이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86E3A56-A0AF-41B0-AE16-472AF1A9101C}"/>
              </a:ext>
            </a:extLst>
          </p:cNvPr>
          <p:cNvGrpSpPr/>
          <p:nvPr/>
        </p:nvGrpSpPr>
        <p:grpSpPr>
          <a:xfrm>
            <a:off x="6438639" y="2884571"/>
            <a:ext cx="2941982" cy="3311314"/>
            <a:chOff x="6438639" y="2884571"/>
            <a:chExt cx="2941982" cy="331131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4EBFE7C-733B-4BBB-B6E1-C7269B035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8639" y="2884571"/>
              <a:ext cx="2941982" cy="294198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2D2BC8-279B-4300-BCB3-E99F173D0AF4}"/>
                </a:ext>
              </a:extLst>
            </p:cNvPr>
            <p:cNvSpPr txBox="1"/>
            <p:nvPr/>
          </p:nvSpPr>
          <p:spPr>
            <a:xfrm>
              <a:off x="6591349" y="5826553"/>
              <a:ext cx="2636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대표적으로 </a:t>
              </a:r>
              <a:r>
                <a:rPr lang="en-US" altLang="ko-KR" dirty="0"/>
                <a:t>Source Tree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8404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4C1795B1-F90B-4313-B1DC-0AE55C427F44}"/>
              </a:ext>
            </a:extLst>
          </p:cNvPr>
          <p:cNvGrpSpPr/>
          <p:nvPr/>
        </p:nvGrpSpPr>
        <p:grpSpPr>
          <a:xfrm>
            <a:off x="6682031" y="2152481"/>
            <a:ext cx="5122000" cy="3776966"/>
            <a:chOff x="6682031" y="2152481"/>
            <a:chExt cx="5122000" cy="3776966"/>
          </a:xfrm>
        </p:grpSpPr>
        <p:pic>
          <p:nvPicPr>
            <p:cNvPr id="10" name="그림 9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401A5617-FABB-46F0-8A6F-17C3968F9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2031" y="2152481"/>
              <a:ext cx="5122000" cy="377696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3B320FC-940E-40F3-8F7A-D5D1AEB547BD}"/>
                </a:ext>
              </a:extLst>
            </p:cNvPr>
            <p:cNvSpPr/>
            <p:nvPr/>
          </p:nvSpPr>
          <p:spPr>
            <a:xfrm>
              <a:off x="7605059" y="3083407"/>
              <a:ext cx="2242947" cy="679390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C29CF38-FD33-4D03-A6E1-516434389639}"/>
                </a:ext>
              </a:extLst>
            </p:cNvPr>
            <p:cNvSpPr/>
            <p:nvPr/>
          </p:nvSpPr>
          <p:spPr>
            <a:xfrm>
              <a:off x="7684631" y="4555831"/>
              <a:ext cx="2163376" cy="542151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2D61E73-71A9-4F02-AC1C-D84FB58B4C24}"/>
                </a:ext>
              </a:extLst>
            </p:cNvPr>
            <p:cNvSpPr/>
            <p:nvPr/>
          </p:nvSpPr>
          <p:spPr>
            <a:xfrm>
              <a:off x="11215561" y="5656333"/>
              <a:ext cx="588470" cy="273114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32382CD-65B8-4458-B98B-799E6DCC7975}"/>
              </a:ext>
            </a:extLst>
          </p:cNvPr>
          <p:cNvSpPr txBox="1"/>
          <p:nvPr/>
        </p:nvSpPr>
        <p:spPr>
          <a:xfrm>
            <a:off x="914400" y="417095"/>
            <a:ext cx="390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</a:t>
            </a:r>
            <a:r>
              <a:rPr lang="ko-KR" altLang="en-US" b="1" spc="300" dirty="0"/>
              <a:t>의 평행 우주를 넘나들기 </a:t>
            </a:r>
            <a:r>
              <a:rPr lang="en-US" altLang="ko-KR" b="1" spc="300" dirty="0"/>
              <a:t>!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07FC44-6C2E-4819-A478-AC6BB76C67B2}"/>
              </a:ext>
            </a:extLst>
          </p:cNvPr>
          <p:cNvSpPr txBox="1"/>
          <p:nvPr/>
        </p:nvSpPr>
        <p:spPr>
          <a:xfrm>
            <a:off x="914400" y="1025830"/>
            <a:ext cx="8305479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새롭게 만든 평행 우주</a:t>
            </a:r>
            <a:r>
              <a:rPr lang="en-US" altLang="ko-KR" sz="1200" dirty="0"/>
              <a:t>(test-music)</a:t>
            </a:r>
            <a:r>
              <a:rPr lang="ko-KR" altLang="en-US" sz="1200" dirty="0"/>
              <a:t>은 </a:t>
            </a:r>
            <a:r>
              <a:rPr lang="en-US" altLang="ko-KR" sz="1200" dirty="0"/>
              <a:t>test-board</a:t>
            </a:r>
            <a:r>
              <a:rPr lang="ko-KR" altLang="en-US" sz="1200" dirty="0"/>
              <a:t>에서 </a:t>
            </a:r>
            <a:r>
              <a:rPr lang="ko-KR" altLang="en-US" sz="1200" dirty="0" err="1"/>
              <a:t>브랜치를</a:t>
            </a:r>
            <a:r>
              <a:rPr lang="ko-KR" altLang="en-US" sz="1200" dirty="0"/>
              <a:t> 생성했기 때문에 </a:t>
            </a:r>
            <a:r>
              <a:rPr lang="en-US" altLang="ko-KR" sz="1200" dirty="0"/>
              <a:t>test-board</a:t>
            </a:r>
            <a:r>
              <a:rPr lang="ko-KR" altLang="en-US" sz="1200" dirty="0"/>
              <a:t>의 내용과 같은 상태 입니다</a:t>
            </a:r>
            <a:r>
              <a:rPr lang="en-US" altLang="ko-KR" sz="12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FC7F14-B7DC-4968-8BEC-4A8DBF7936C9}"/>
              </a:ext>
            </a:extLst>
          </p:cNvPr>
          <p:cNvSpPr txBox="1"/>
          <p:nvPr/>
        </p:nvSpPr>
        <p:spPr>
          <a:xfrm>
            <a:off x="914400" y="1359447"/>
            <a:ext cx="7412094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우선 </a:t>
            </a:r>
            <a:r>
              <a:rPr lang="en-US" altLang="ko-KR" sz="1200" dirty="0" err="1"/>
              <a:t>board.jsp</a:t>
            </a:r>
            <a:r>
              <a:rPr lang="ko-KR" altLang="en-US" sz="1200" dirty="0"/>
              <a:t>의 </a:t>
            </a:r>
            <a:r>
              <a:rPr lang="en-US" altLang="ko-KR" sz="1200" dirty="0"/>
              <a:t>“</a:t>
            </a:r>
            <a:r>
              <a:rPr lang="ko-KR" altLang="en-US" sz="1200" dirty="0"/>
              <a:t>게시판 입니다</a:t>
            </a:r>
            <a:r>
              <a:rPr lang="en-US" altLang="ko-KR" sz="1200" dirty="0"/>
              <a:t>.”</a:t>
            </a:r>
            <a:r>
              <a:rPr lang="ko-KR" altLang="en-US" sz="1200" dirty="0"/>
              <a:t>를 추가하고 </a:t>
            </a:r>
            <a:r>
              <a:rPr lang="en-US" altLang="ko-KR" sz="1200" dirty="0" err="1"/>
              <a:t>music.jsp</a:t>
            </a:r>
            <a:r>
              <a:rPr lang="ko-KR" altLang="en-US" sz="1200" dirty="0"/>
              <a:t>를 추가해서 캡슐에 넣고 묻어보도록 하겠습니다</a:t>
            </a:r>
            <a:r>
              <a:rPr lang="en-US" altLang="ko-KR" sz="1200" dirty="0"/>
              <a:t>.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EDCAC31-A82B-44B1-8A63-585FED2247F3}"/>
              </a:ext>
            </a:extLst>
          </p:cNvPr>
          <p:cNvGrpSpPr/>
          <p:nvPr/>
        </p:nvGrpSpPr>
        <p:grpSpPr>
          <a:xfrm>
            <a:off x="1047221" y="2152481"/>
            <a:ext cx="2405026" cy="3776966"/>
            <a:chOff x="1047221" y="2152481"/>
            <a:chExt cx="2405026" cy="3776966"/>
          </a:xfrm>
        </p:grpSpPr>
        <p:pic>
          <p:nvPicPr>
            <p:cNvPr id="6" name="그림 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4FF30B57-5A87-4B11-B62B-C5D4FB25E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221" y="2152481"/>
              <a:ext cx="2405026" cy="377696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1EA71B5-7022-4B79-88DE-665833CC8039}"/>
                </a:ext>
              </a:extLst>
            </p:cNvPr>
            <p:cNvSpPr/>
            <p:nvPr/>
          </p:nvSpPr>
          <p:spPr>
            <a:xfrm>
              <a:off x="1124455" y="4040964"/>
              <a:ext cx="1197959" cy="336827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243D52E-2312-4B6E-A447-048F60B72C4E}"/>
              </a:ext>
            </a:extLst>
          </p:cNvPr>
          <p:cNvGrpSpPr/>
          <p:nvPr/>
        </p:nvGrpSpPr>
        <p:grpSpPr>
          <a:xfrm>
            <a:off x="3916417" y="2152481"/>
            <a:ext cx="2301444" cy="3776966"/>
            <a:chOff x="3916417" y="2152481"/>
            <a:chExt cx="2301444" cy="3776966"/>
          </a:xfrm>
        </p:grpSpPr>
        <p:pic>
          <p:nvPicPr>
            <p:cNvPr id="8" name="그림 7" descr="지도이(가) 표시된 사진&#10;&#10;자동 생성된 설명">
              <a:extLst>
                <a:ext uri="{FF2B5EF4-FFF2-40B4-BE49-F238E27FC236}">
                  <a16:creationId xmlns:a16="http://schemas.microsoft.com/office/drawing/2014/main" id="{B71FE63D-46F0-4943-AB48-675C3DE7B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6417" y="2152481"/>
              <a:ext cx="2301444" cy="377696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142D879-54E9-45A4-9DB0-304A5AB448D8}"/>
                </a:ext>
              </a:extLst>
            </p:cNvPr>
            <p:cNvSpPr/>
            <p:nvPr/>
          </p:nvSpPr>
          <p:spPr>
            <a:xfrm>
              <a:off x="4620448" y="4662702"/>
              <a:ext cx="1197726" cy="835851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2895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6C02260-8CA7-4B2B-803E-589CBD3EC5B2}"/>
              </a:ext>
            </a:extLst>
          </p:cNvPr>
          <p:cNvSpPr txBox="1"/>
          <p:nvPr/>
        </p:nvSpPr>
        <p:spPr>
          <a:xfrm>
            <a:off x="914400" y="417095"/>
            <a:ext cx="390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</a:t>
            </a:r>
            <a:r>
              <a:rPr lang="ko-KR" altLang="en-US" b="1" spc="300" dirty="0"/>
              <a:t>의 평행 우주를 넘나들기 </a:t>
            </a:r>
            <a:r>
              <a:rPr lang="en-US" altLang="ko-KR" b="1" spc="300" dirty="0"/>
              <a:t>!</a:t>
            </a:r>
            <a:endParaRPr lang="ko-KR" altLang="en-US" b="1" spc="3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400C225-5A3E-4517-B8CE-1B911C2655C7}"/>
              </a:ext>
            </a:extLst>
          </p:cNvPr>
          <p:cNvGrpSpPr/>
          <p:nvPr/>
        </p:nvGrpSpPr>
        <p:grpSpPr>
          <a:xfrm>
            <a:off x="987229" y="1521302"/>
            <a:ext cx="9990966" cy="4839037"/>
            <a:chOff x="987229" y="1521302"/>
            <a:chExt cx="9990966" cy="483903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31D07F4-CEF9-42E3-B944-56DF4F2D8437}"/>
                </a:ext>
              </a:extLst>
            </p:cNvPr>
            <p:cNvSpPr/>
            <p:nvPr/>
          </p:nvSpPr>
          <p:spPr>
            <a:xfrm>
              <a:off x="987229" y="1521302"/>
              <a:ext cx="2872672" cy="483903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D1B73D8-7B61-4C9D-BAD4-EC39427AA895}"/>
                </a:ext>
              </a:extLst>
            </p:cNvPr>
            <p:cNvSpPr/>
            <p:nvPr/>
          </p:nvSpPr>
          <p:spPr>
            <a:xfrm>
              <a:off x="987229" y="5826265"/>
              <a:ext cx="2872672" cy="5340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master</a:t>
              </a:r>
              <a:endParaRPr lang="ko-KR" altLang="en-US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C73E031-4406-410C-AC29-4727BB7A5622}"/>
                </a:ext>
              </a:extLst>
            </p:cNvPr>
            <p:cNvSpPr/>
            <p:nvPr/>
          </p:nvSpPr>
          <p:spPr>
            <a:xfrm>
              <a:off x="4546376" y="1521302"/>
              <a:ext cx="2872672" cy="48390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56FE5D4-DD87-4265-90F9-38423CF5E32E}"/>
                </a:ext>
              </a:extLst>
            </p:cNvPr>
            <p:cNvSpPr/>
            <p:nvPr/>
          </p:nvSpPr>
          <p:spPr>
            <a:xfrm>
              <a:off x="4546376" y="5826265"/>
              <a:ext cx="2872672" cy="53407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test-board</a:t>
              </a:r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811316F-6F35-4A91-8C76-288A50486D64}"/>
                </a:ext>
              </a:extLst>
            </p:cNvPr>
            <p:cNvSpPr/>
            <p:nvPr/>
          </p:nvSpPr>
          <p:spPr>
            <a:xfrm>
              <a:off x="1310910" y="4693380"/>
              <a:ext cx="2217218" cy="8051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b="1" dirty="0" err="1">
                  <a:solidFill>
                    <a:schemeClr val="tx1"/>
                  </a:solidFill>
                </a:rPr>
                <a:t>home.jsp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 : </a:t>
              </a:r>
              <a:r>
                <a:rPr lang="en-US" altLang="ko-KR" sz="1000" b="1" dirty="0" err="1">
                  <a:solidFill>
                    <a:schemeClr val="tx1"/>
                  </a:solidFill>
                </a:rPr>
                <a:t>HelloJava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!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000" b="1" dirty="0" err="1">
                  <a:solidFill>
                    <a:schemeClr val="tx1"/>
                  </a:solidFill>
                </a:rPr>
                <a:t>join.jsp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345E4515-4DF5-45B6-9AA1-DE633807E360}"/>
                </a:ext>
              </a:extLst>
            </p:cNvPr>
            <p:cNvCxnSpPr/>
            <p:nvPr/>
          </p:nvCxnSpPr>
          <p:spPr>
            <a:xfrm flipV="1">
              <a:off x="3471484" y="4183582"/>
              <a:ext cx="1513210" cy="59071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F370F6B-F54D-4B09-8D90-74BABCBEAFA3}"/>
                </a:ext>
              </a:extLst>
            </p:cNvPr>
            <p:cNvSpPr/>
            <p:nvPr/>
          </p:nvSpPr>
          <p:spPr>
            <a:xfrm>
              <a:off x="4874103" y="3673782"/>
              <a:ext cx="2217218" cy="9629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b="1" dirty="0" err="1">
                  <a:solidFill>
                    <a:schemeClr val="tx1"/>
                  </a:solidFill>
                </a:rPr>
                <a:t>join,jsp</a:t>
              </a:r>
              <a:endParaRPr lang="en-US" altLang="ko-KR" sz="10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000" b="1" dirty="0" err="1">
                  <a:solidFill>
                    <a:schemeClr val="accent6"/>
                  </a:solidFill>
                </a:rPr>
                <a:t>home.jsp</a:t>
              </a:r>
              <a:r>
                <a:rPr lang="en-US" altLang="ko-KR" sz="1000" b="1" dirty="0">
                  <a:solidFill>
                    <a:schemeClr val="accent6"/>
                  </a:solidFill>
                </a:rPr>
                <a:t> : Spring</a:t>
              </a:r>
              <a:r>
                <a:rPr lang="ko-KR" altLang="en-US" sz="1000" b="1" dirty="0">
                  <a:solidFill>
                    <a:schemeClr val="accent6"/>
                  </a:solidFill>
                </a:rPr>
                <a:t> </a:t>
              </a:r>
              <a:r>
                <a:rPr lang="en-US" altLang="ko-KR" sz="1000" b="1" dirty="0">
                  <a:solidFill>
                    <a:schemeClr val="accent6"/>
                  </a:solidFill>
                </a:rPr>
                <a:t>Project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000" b="1" dirty="0">
                  <a:solidFill>
                    <a:schemeClr val="accent1">
                      <a:lumMod val="75000"/>
                    </a:schemeClr>
                  </a:solidFill>
                </a:rPr>
                <a:t>[Create] </a:t>
              </a:r>
              <a:r>
                <a:rPr lang="en-US" altLang="ko-KR" sz="1000" b="1" dirty="0" err="1">
                  <a:solidFill>
                    <a:schemeClr val="accent1">
                      <a:lumMod val="75000"/>
                    </a:schemeClr>
                  </a:solidFill>
                </a:rPr>
                <a:t>board.jsp</a:t>
              </a:r>
              <a:endParaRPr lang="ko-KR" altLang="en-US" sz="10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009AF63-09EC-4012-9031-ADA0909F7D90}"/>
                </a:ext>
              </a:extLst>
            </p:cNvPr>
            <p:cNvSpPr/>
            <p:nvPr/>
          </p:nvSpPr>
          <p:spPr>
            <a:xfrm>
              <a:off x="8105523" y="1521302"/>
              <a:ext cx="2872672" cy="48390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2C1F752-DF2C-49F2-A0BD-0CE70E9418AE}"/>
                </a:ext>
              </a:extLst>
            </p:cNvPr>
            <p:cNvSpPr/>
            <p:nvPr/>
          </p:nvSpPr>
          <p:spPr>
            <a:xfrm>
              <a:off x="8105523" y="5826265"/>
              <a:ext cx="2872672" cy="534074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test-music</a:t>
              </a:r>
              <a:endParaRPr lang="ko-KR" altLang="en-US" dirty="0"/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516E3FF7-568D-4BA0-85CE-DB041CC1436E}"/>
                </a:ext>
              </a:extLst>
            </p:cNvPr>
            <p:cNvCxnSpPr/>
            <p:nvPr/>
          </p:nvCxnSpPr>
          <p:spPr>
            <a:xfrm flipV="1">
              <a:off x="7091321" y="3083063"/>
              <a:ext cx="1513210" cy="59071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9B9D8D9-4720-45F0-AEB3-5E4C3562F194}"/>
                </a:ext>
              </a:extLst>
            </p:cNvPr>
            <p:cNvSpPr/>
            <p:nvPr/>
          </p:nvSpPr>
          <p:spPr>
            <a:xfrm>
              <a:off x="8433250" y="2466045"/>
              <a:ext cx="2217218" cy="12077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b="1" dirty="0" err="1">
                  <a:solidFill>
                    <a:schemeClr val="tx1"/>
                  </a:solidFill>
                </a:rPr>
                <a:t>home.jsp</a:t>
              </a:r>
              <a:endParaRPr lang="en-US" altLang="ko-KR" sz="10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000" b="1" dirty="0" err="1">
                  <a:solidFill>
                    <a:schemeClr val="tx1"/>
                  </a:solidFill>
                </a:rPr>
                <a:t>Join.jsp</a:t>
              </a:r>
              <a:endParaRPr lang="en-US" altLang="ko-KR" sz="10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000" b="1" dirty="0" err="1">
                  <a:solidFill>
                    <a:schemeClr val="accent6"/>
                  </a:solidFill>
                </a:rPr>
                <a:t>board.jsp</a:t>
              </a:r>
              <a:r>
                <a:rPr lang="en-US" altLang="ko-KR" sz="1000" b="1" dirty="0">
                  <a:solidFill>
                    <a:schemeClr val="accent6"/>
                  </a:solidFill>
                </a:rPr>
                <a:t> : </a:t>
              </a:r>
              <a:r>
                <a:rPr lang="ko-KR" altLang="en-US" sz="1000" b="1" dirty="0">
                  <a:solidFill>
                    <a:schemeClr val="accent6"/>
                  </a:solidFill>
                </a:rPr>
                <a:t>게시판입니다</a:t>
              </a:r>
              <a:r>
                <a:rPr lang="en-US" altLang="ko-KR" sz="1000" b="1" dirty="0">
                  <a:solidFill>
                    <a:schemeClr val="accent6"/>
                  </a:solidFill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000" b="1" dirty="0">
                  <a:solidFill>
                    <a:schemeClr val="accent1"/>
                  </a:solidFill>
                </a:rPr>
                <a:t>[Create] </a:t>
              </a:r>
              <a:r>
                <a:rPr lang="en-US" altLang="ko-KR" sz="1000" b="1" dirty="0" err="1">
                  <a:solidFill>
                    <a:schemeClr val="accent1"/>
                  </a:solidFill>
                </a:rPr>
                <a:t>music.jsp</a:t>
              </a:r>
              <a:endParaRPr lang="ko-KR" altLang="en-US" sz="1000" b="1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97281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7C59DE-8E9A-4E53-968E-81752D667D66}"/>
              </a:ext>
            </a:extLst>
          </p:cNvPr>
          <p:cNvSpPr txBox="1"/>
          <p:nvPr/>
        </p:nvSpPr>
        <p:spPr>
          <a:xfrm>
            <a:off x="914400" y="417095"/>
            <a:ext cx="390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</a:t>
            </a:r>
            <a:r>
              <a:rPr lang="ko-KR" altLang="en-US" b="1" spc="300" dirty="0"/>
              <a:t>의 평행 우주를 넘나들기 </a:t>
            </a:r>
            <a:r>
              <a:rPr lang="en-US" altLang="ko-KR" b="1" spc="300" dirty="0"/>
              <a:t>!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3ECD14-BD5C-4D7B-AFE2-64398DB29983}"/>
              </a:ext>
            </a:extLst>
          </p:cNvPr>
          <p:cNvSpPr txBox="1"/>
          <p:nvPr/>
        </p:nvSpPr>
        <p:spPr>
          <a:xfrm>
            <a:off x="914400" y="1025830"/>
            <a:ext cx="5725093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이제 </a:t>
            </a:r>
            <a:r>
              <a:rPr lang="en-US" altLang="ko-KR" sz="1200" dirty="0"/>
              <a:t>3</a:t>
            </a:r>
            <a:r>
              <a:rPr lang="ko-KR" altLang="en-US" sz="1200" dirty="0"/>
              <a:t>개의 평행 우주가 존재하고 </a:t>
            </a:r>
            <a:r>
              <a:rPr lang="en-US" altLang="ko-KR" sz="1200" dirty="0"/>
              <a:t>SourceTree</a:t>
            </a:r>
            <a:r>
              <a:rPr lang="ko-KR" altLang="en-US" sz="1200" dirty="0"/>
              <a:t>를 통해서 쉽게 넘나들 수 있습니다</a:t>
            </a:r>
            <a:r>
              <a:rPr lang="en-US" altLang="ko-KR" sz="12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8801C2-FA7D-44F3-B76B-AAEAE049B8CE}"/>
              </a:ext>
            </a:extLst>
          </p:cNvPr>
          <p:cNvSpPr txBox="1"/>
          <p:nvPr/>
        </p:nvSpPr>
        <p:spPr>
          <a:xfrm>
            <a:off x="914400" y="1359447"/>
            <a:ext cx="4883388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우선 </a:t>
            </a:r>
            <a:r>
              <a:rPr lang="en-US" altLang="ko-KR" sz="1200" dirty="0"/>
              <a:t>master</a:t>
            </a:r>
            <a:r>
              <a:rPr lang="ko-KR" altLang="en-US" sz="1200" dirty="0" err="1"/>
              <a:t>브랜치로</a:t>
            </a:r>
            <a:r>
              <a:rPr lang="ko-KR" altLang="en-US" sz="1200" dirty="0"/>
              <a:t> 돌아와서 한가지 작업을 더 하도록 하겠습니다</a:t>
            </a:r>
            <a:r>
              <a:rPr lang="en-US" altLang="ko-KR" sz="12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3F4AE1-8914-408E-A3D4-90F5602F175B}"/>
              </a:ext>
            </a:extLst>
          </p:cNvPr>
          <p:cNvSpPr txBox="1"/>
          <p:nvPr/>
        </p:nvSpPr>
        <p:spPr>
          <a:xfrm>
            <a:off x="914400" y="1693064"/>
            <a:ext cx="4142481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/>
              <a:t>join.jsp</a:t>
            </a:r>
            <a:r>
              <a:rPr lang="ko-KR" altLang="en-US" sz="1200" dirty="0"/>
              <a:t>에 </a:t>
            </a:r>
            <a:r>
              <a:rPr lang="en-US" altLang="ko-KR" sz="1200" dirty="0"/>
              <a:t>“</a:t>
            </a:r>
            <a:r>
              <a:rPr lang="ko-KR" altLang="en-US" sz="1200" dirty="0"/>
              <a:t>회원가입 페이지</a:t>
            </a:r>
            <a:r>
              <a:rPr lang="en-US" altLang="ko-KR" sz="1200" dirty="0"/>
              <a:t>”</a:t>
            </a:r>
            <a:r>
              <a:rPr lang="ko-KR" altLang="en-US" sz="1200" dirty="0"/>
              <a:t>를 추가하고 </a:t>
            </a:r>
            <a:r>
              <a:rPr lang="ko-KR" altLang="en-US" sz="1200" dirty="0" err="1"/>
              <a:t>커밋</a:t>
            </a:r>
            <a:r>
              <a:rPr lang="ko-KR" altLang="en-US" sz="1200" dirty="0"/>
              <a:t> 하겠습니다</a:t>
            </a:r>
            <a:r>
              <a:rPr lang="en-US" altLang="ko-KR" sz="1200" dirty="0"/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028AFC3-8C1C-4731-8EF8-3DBA8D6C2BB5}"/>
              </a:ext>
            </a:extLst>
          </p:cNvPr>
          <p:cNvGrpSpPr/>
          <p:nvPr/>
        </p:nvGrpSpPr>
        <p:grpSpPr>
          <a:xfrm>
            <a:off x="3063496" y="2360298"/>
            <a:ext cx="2521936" cy="3960567"/>
            <a:chOff x="7131990" y="2302668"/>
            <a:chExt cx="2521936" cy="3960567"/>
          </a:xfrm>
        </p:grpSpPr>
        <p:pic>
          <p:nvPicPr>
            <p:cNvPr id="11" name="그림 1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3B27FA2A-BF52-4ACB-A690-1E04EA7F9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1990" y="2302668"/>
              <a:ext cx="2521936" cy="396056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00B28E0-C64A-493E-A1EE-D19A05E843B6}"/>
                </a:ext>
              </a:extLst>
            </p:cNvPr>
            <p:cNvSpPr/>
            <p:nvPr/>
          </p:nvSpPr>
          <p:spPr>
            <a:xfrm>
              <a:off x="7234281" y="4281603"/>
              <a:ext cx="1456566" cy="355134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8069BDF-4E03-42E2-BB63-CD765AA36BB2}"/>
              </a:ext>
            </a:extLst>
          </p:cNvPr>
          <p:cNvGrpSpPr/>
          <p:nvPr/>
        </p:nvGrpSpPr>
        <p:grpSpPr>
          <a:xfrm>
            <a:off x="914400" y="2360298"/>
            <a:ext cx="1638529" cy="1171739"/>
            <a:chOff x="914400" y="2360298"/>
            <a:chExt cx="1638529" cy="1171739"/>
          </a:xfrm>
        </p:grpSpPr>
        <p:pic>
          <p:nvPicPr>
            <p:cNvPr id="15" name="그림 1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AABB0AB4-5B32-46B7-9E64-B39219AB3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" y="2360298"/>
              <a:ext cx="1638529" cy="117173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84D4751-EA34-4FC1-9B53-F532A4FEA409}"/>
                </a:ext>
              </a:extLst>
            </p:cNvPr>
            <p:cNvSpPr/>
            <p:nvPr/>
          </p:nvSpPr>
          <p:spPr>
            <a:xfrm>
              <a:off x="914400" y="2702307"/>
              <a:ext cx="1623674" cy="355134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3319F54-768D-42A0-97E6-04899C9A1FA8}"/>
              </a:ext>
            </a:extLst>
          </p:cNvPr>
          <p:cNvGrpSpPr/>
          <p:nvPr/>
        </p:nvGrpSpPr>
        <p:grpSpPr>
          <a:xfrm>
            <a:off x="6096000" y="2360298"/>
            <a:ext cx="4752397" cy="3973433"/>
            <a:chOff x="6096000" y="2360298"/>
            <a:chExt cx="4752397" cy="3973433"/>
          </a:xfrm>
        </p:grpSpPr>
        <p:pic>
          <p:nvPicPr>
            <p:cNvPr id="21" name="그림 2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DE03AC05-9039-4914-A55A-E2D7A2B53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360298"/>
              <a:ext cx="4752397" cy="397343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7D65AC1-A879-43B5-B002-A14CAA9CD788}"/>
                </a:ext>
              </a:extLst>
            </p:cNvPr>
            <p:cNvSpPr/>
            <p:nvPr/>
          </p:nvSpPr>
          <p:spPr>
            <a:xfrm>
              <a:off x="7307559" y="3354469"/>
              <a:ext cx="2993601" cy="505431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FCCD4CD-7A0E-4FAC-B0D7-0B768DF27301}"/>
                </a:ext>
              </a:extLst>
            </p:cNvPr>
            <p:cNvSpPr/>
            <p:nvPr/>
          </p:nvSpPr>
          <p:spPr>
            <a:xfrm>
              <a:off x="7307559" y="4875586"/>
              <a:ext cx="2330055" cy="505431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EF20492-CB97-4E39-97DE-64BACFAB202C}"/>
                </a:ext>
              </a:extLst>
            </p:cNvPr>
            <p:cNvSpPr/>
            <p:nvPr/>
          </p:nvSpPr>
          <p:spPr>
            <a:xfrm>
              <a:off x="10195965" y="6044750"/>
              <a:ext cx="652432" cy="276115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4078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FAD5A7-7ED5-4961-B1E7-54CB302C8692}"/>
              </a:ext>
            </a:extLst>
          </p:cNvPr>
          <p:cNvSpPr txBox="1"/>
          <p:nvPr/>
        </p:nvSpPr>
        <p:spPr>
          <a:xfrm>
            <a:off x="914400" y="417095"/>
            <a:ext cx="390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</a:t>
            </a:r>
            <a:r>
              <a:rPr lang="ko-KR" altLang="en-US" b="1" spc="300" dirty="0"/>
              <a:t>의 평행 우주를 넘나들기 </a:t>
            </a:r>
            <a:r>
              <a:rPr lang="en-US" altLang="ko-KR" b="1" spc="300" dirty="0"/>
              <a:t>!</a:t>
            </a:r>
            <a:endParaRPr lang="ko-KR" altLang="en-US" b="1" spc="300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9DD052F-BE19-4FBC-AA88-A282DD3184A7}"/>
              </a:ext>
            </a:extLst>
          </p:cNvPr>
          <p:cNvGrpSpPr/>
          <p:nvPr/>
        </p:nvGrpSpPr>
        <p:grpSpPr>
          <a:xfrm>
            <a:off x="987229" y="1521302"/>
            <a:ext cx="9990966" cy="4839037"/>
            <a:chOff x="987229" y="1521302"/>
            <a:chExt cx="9990966" cy="483903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A129979-402E-45FE-993D-65435FEC6802}"/>
                </a:ext>
              </a:extLst>
            </p:cNvPr>
            <p:cNvSpPr/>
            <p:nvPr/>
          </p:nvSpPr>
          <p:spPr>
            <a:xfrm>
              <a:off x="987229" y="1521302"/>
              <a:ext cx="2872672" cy="483903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FD9820B-2FAE-447D-9922-083D19BC4CC3}"/>
                </a:ext>
              </a:extLst>
            </p:cNvPr>
            <p:cNvSpPr/>
            <p:nvPr/>
          </p:nvSpPr>
          <p:spPr>
            <a:xfrm>
              <a:off x="987229" y="5826265"/>
              <a:ext cx="2872672" cy="5340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master</a:t>
              </a:r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00C9E67-E43C-4832-AB82-AFF29D78DFCF}"/>
                </a:ext>
              </a:extLst>
            </p:cNvPr>
            <p:cNvSpPr/>
            <p:nvPr/>
          </p:nvSpPr>
          <p:spPr>
            <a:xfrm>
              <a:off x="4546376" y="1521302"/>
              <a:ext cx="2872672" cy="48390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8E99CAE-BB51-4354-AFB6-5A7A97D17E8C}"/>
                </a:ext>
              </a:extLst>
            </p:cNvPr>
            <p:cNvSpPr/>
            <p:nvPr/>
          </p:nvSpPr>
          <p:spPr>
            <a:xfrm>
              <a:off x="4546376" y="5826265"/>
              <a:ext cx="2872672" cy="53407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test-board</a:t>
              </a:r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BBB4A20-D2F6-40AC-BEA6-51838C2DAB05}"/>
                </a:ext>
              </a:extLst>
            </p:cNvPr>
            <p:cNvSpPr/>
            <p:nvPr/>
          </p:nvSpPr>
          <p:spPr>
            <a:xfrm>
              <a:off x="1310910" y="4693380"/>
              <a:ext cx="2217218" cy="8051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b="1" dirty="0" err="1">
                  <a:solidFill>
                    <a:schemeClr val="tx1"/>
                  </a:solidFill>
                </a:rPr>
                <a:t>home.jsp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 : </a:t>
              </a:r>
              <a:r>
                <a:rPr lang="en-US" altLang="ko-KR" sz="1000" b="1" dirty="0" err="1">
                  <a:solidFill>
                    <a:schemeClr val="tx1"/>
                  </a:solidFill>
                </a:rPr>
                <a:t>HelloJava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!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000" b="1" dirty="0" err="1">
                  <a:solidFill>
                    <a:schemeClr val="tx1"/>
                  </a:solidFill>
                </a:rPr>
                <a:t>join.jsp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8FC1946A-0B83-468A-88AB-3AE8742D7028}"/>
                </a:ext>
              </a:extLst>
            </p:cNvPr>
            <p:cNvCxnSpPr/>
            <p:nvPr/>
          </p:nvCxnSpPr>
          <p:spPr>
            <a:xfrm flipV="1">
              <a:off x="3471484" y="4183582"/>
              <a:ext cx="1513210" cy="59071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17F17F3-F29B-4271-933F-30A9E7C4AF13}"/>
                </a:ext>
              </a:extLst>
            </p:cNvPr>
            <p:cNvSpPr/>
            <p:nvPr/>
          </p:nvSpPr>
          <p:spPr>
            <a:xfrm>
              <a:off x="4874103" y="3673782"/>
              <a:ext cx="2217218" cy="9629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b="1" dirty="0" err="1">
                  <a:solidFill>
                    <a:schemeClr val="tx1"/>
                  </a:solidFill>
                </a:rPr>
                <a:t>join,jsp</a:t>
              </a:r>
              <a:endParaRPr lang="en-US" altLang="ko-KR" sz="10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000" b="1" dirty="0" err="1">
                  <a:solidFill>
                    <a:schemeClr val="accent6"/>
                  </a:solidFill>
                </a:rPr>
                <a:t>home.jsp</a:t>
              </a:r>
              <a:r>
                <a:rPr lang="en-US" altLang="ko-KR" sz="1000" b="1" dirty="0">
                  <a:solidFill>
                    <a:schemeClr val="accent6"/>
                  </a:solidFill>
                </a:rPr>
                <a:t> : Spring</a:t>
              </a:r>
              <a:r>
                <a:rPr lang="ko-KR" altLang="en-US" sz="1000" b="1" dirty="0">
                  <a:solidFill>
                    <a:schemeClr val="accent6"/>
                  </a:solidFill>
                </a:rPr>
                <a:t> </a:t>
              </a:r>
              <a:r>
                <a:rPr lang="en-US" altLang="ko-KR" sz="1000" b="1" dirty="0">
                  <a:solidFill>
                    <a:schemeClr val="accent6"/>
                  </a:solidFill>
                </a:rPr>
                <a:t>Project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000" b="1" dirty="0">
                  <a:solidFill>
                    <a:schemeClr val="accent1">
                      <a:lumMod val="75000"/>
                    </a:schemeClr>
                  </a:solidFill>
                </a:rPr>
                <a:t>[Create] </a:t>
              </a:r>
              <a:r>
                <a:rPr lang="en-US" altLang="ko-KR" sz="1000" b="1" dirty="0" err="1">
                  <a:solidFill>
                    <a:schemeClr val="accent1">
                      <a:lumMod val="75000"/>
                    </a:schemeClr>
                  </a:solidFill>
                </a:rPr>
                <a:t>board.jsp</a:t>
              </a:r>
              <a:endParaRPr lang="ko-KR" altLang="en-US" sz="10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8A81663-1134-466C-AADB-1425C89D5964}"/>
                </a:ext>
              </a:extLst>
            </p:cNvPr>
            <p:cNvSpPr/>
            <p:nvPr/>
          </p:nvSpPr>
          <p:spPr>
            <a:xfrm>
              <a:off x="8105523" y="1521302"/>
              <a:ext cx="2872672" cy="48390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CBAED7B-A583-4F7F-8026-5168E461C6C7}"/>
                </a:ext>
              </a:extLst>
            </p:cNvPr>
            <p:cNvSpPr/>
            <p:nvPr/>
          </p:nvSpPr>
          <p:spPr>
            <a:xfrm>
              <a:off x="8105523" y="5826265"/>
              <a:ext cx="2872672" cy="534074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test-music</a:t>
              </a:r>
              <a:endParaRPr lang="ko-KR" altLang="en-US" dirty="0"/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269D4CCA-D69C-4848-9DFB-388E3FC4AC58}"/>
                </a:ext>
              </a:extLst>
            </p:cNvPr>
            <p:cNvCxnSpPr/>
            <p:nvPr/>
          </p:nvCxnSpPr>
          <p:spPr>
            <a:xfrm flipV="1">
              <a:off x="7091321" y="3083063"/>
              <a:ext cx="1513210" cy="590719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9E36ADA-1765-434A-B87C-6F6E60349B8E}"/>
                </a:ext>
              </a:extLst>
            </p:cNvPr>
            <p:cNvSpPr/>
            <p:nvPr/>
          </p:nvSpPr>
          <p:spPr>
            <a:xfrm>
              <a:off x="8433250" y="2466045"/>
              <a:ext cx="2217218" cy="12077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b="1" dirty="0" err="1">
                  <a:solidFill>
                    <a:schemeClr val="tx1"/>
                  </a:solidFill>
                </a:rPr>
                <a:t>home.jsp</a:t>
              </a:r>
              <a:endParaRPr lang="en-US" altLang="ko-KR" sz="10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000" b="1" dirty="0" err="1">
                  <a:solidFill>
                    <a:schemeClr val="tx1"/>
                  </a:solidFill>
                </a:rPr>
                <a:t>Join.jsp</a:t>
              </a:r>
              <a:endParaRPr lang="en-US" altLang="ko-KR" sz="10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000" b="1" dirty="0" err="1">
                  <a:solidFill>
                    <a:schemeClr val="accent6"/>
                  </a:solidFill>
                </a:rPr>
                <a:t>board.jsp</a:t>
              </a:r>
              <a:r>
                <a:rPr lang="en-US" altLang="ko-KR" sz="1000" b="1" dirty="0">
                  <a:solidFill>
                    <a:schemeClr val="accent6"/>
                  </a:solidFill>
                </a:rPr>
                <a:t> : </a:t>
              </a:r>
              <a:r>
                <a:rPr lang="ko-KR" altLang="en-US" sz="1000" b="1" dirty="0">
                  <a:solidFill>
                    <a:schemeClr val="accent6"/>
                  </a:solidFill>
                </a:rPr>
                <a:t>게시판입니다</a:t>
              </a:r>
              <a:r>
                <a:rPr lang="en-US" altLang="ko-KR" sz="1000" b="1" dirty="0">
                  <a:solidFill>
                    <a:schemeClr val="accent6"/>
                  </a:solidFill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000" b="1" dirty="0">
                  <a:solidFill>
                    <a:schemeClr val="accent1"/>
                  </a:solidFill>
                </a:rPr>
                <a:t>[Create] </a:t>
              </a:r>
              <a:r>
                <a:rPr lang="en-US" altLang="ko-KR" sz="1000" b="1" dirty="0" err="1">
                  <a:solidFill>
                    <a:schemeClr val="accent1"/>
                  </a:solidFill>
                </a:rPr>
                <a:t>music.jsp</a:t>
              </a:r>
              <a:endParaRPr lang="ko-KR" altLang="en-US" sz="10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B8B7E94E-3FA9-4571-986B-AC5392C0A6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9519" y="4269972"/>
              <a:ext cx="0" cy="41734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D7145FD-9E6A-4C2C-BFFD-A65941EB5887}"/>
                </a:ext>
              </a:extLst>
            </p:cNvPr>
            <p:cNvSpPr/>
            <p:nvPr/>
          </p:nvSpPr>
          <p:spPr>
            <a:xfrm>
              <a:off x="1331140" y="3461780"/>
              <a:ext cx="2217218" cy="8051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b="1" dirty="0" err="1">
                  <a:solidFill>
                    <a:schemeClr val="tx1"/>
                  </a:solidFill>
                </a:rPr>
                <a:t>home.jsp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 : </a:t>
              </a:r>
              <a:r>
                <a:rPr lang="en-US" altLang="ko-KR" sz="1000" b="1" dirty="0" err="1">
                  <a:solidFill>
                    <a:schemeClr val="tx1"/>
                  </a:solidFill>
                </a:rPr>
                <a:t>HelloJava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!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000" b="1" dirty="0" err="1">
                  <a:solidFill>
                    <a:schemeClr val="accent6"/>
                  </a:solidFill>
                </a:rPr>
                <a:t>join.jsp</a:t>
              </a:r>
              <a:r>
                <a:rPr lang="en-US" altLang="ko-KR" sz="1000" b="1" dirty="0">
                  <a:solidFill>
                    <a:schemeClr val="accent6"/>
                  </a:solidFill>
                </a:rPr>
                <a:t> : </a:t>
              </a:r>
              <a:r>
                <a:rPr lang="ko-KR" altLang="en-US" sz="1000" b="1" dirty="0">
                  <a:solidFill>
                    <a:schemeClr val="accent6"/>
                  </a:solidFill>
                </a:rPr>
                <a:t>회원 가입 페이지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84947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B9FABB-EF37-446D-A8AF-81F8FD92523C}"/>
              </a:ext>
            </a:extLst>
          </p:cNvPr>
          <p:cNvSpPr txBox="1"/>
          <p:nvPr/>
        </p:nvSpPr>
        <p:spPr>
          <a:xfrm>
            <a:off x="914400" y="417095"/>
            <a:ext cx="390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</a:t>
            </a:r>
            <a:r>
              <a:rPr lang="ko-KR" altLang="en-US" b="1" spc="300" dirty="0"/>
              <a:t>의 평행 우주를 넘나들기 </a:t>
            </a:r>
            <a:r>
              <a:rPr lang="en-US" altLang="ko-KR" b="1" spc="300" dirty="0"/>
              <a:t>!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D2D12C-FAF6-4D81-9BC9-16320FAC6D31}"/>
              </a:ext>
            </a:extLst>
          </p:cNvPr>
          <p:cNvSpPr txBox="1"/>
          <p:nvPr/>
        </p:nvSpPr>
        <p:spPr>
          <a:xfrm>
            <a:off x="914400" y="1025830"/>
            <a:ext cx="6002797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이제 평행 우주에서 진행 했던 작업을 메인 프로젝트에 적용</a:t>
            </a:r>
            <a:r>
              <a:rPr lang="en-US" altLang="ko-KR" sz="1200" dirty="0"/>
              <a:t>( </a:t>
            </a:r>
            <a:r>
              <a:rPr lang="en-US" altLang="ko-KR" sz="1200" b="1" dirty="0">
                <a:solidFill>
                  <a:srgbClr val="FF0000"/>
                </a:solidFill>
              </a:rPr>
              <a:t>Merge</a:t>
            </a:r>
            <a:r>
              <a:rPr lang="en-US" altLang="ko-KR" sz="1200" dirty="0"/>
              <a:t> )</a:t>
            </a:r>
            <a:r>
              <a:rPr lang="ko-KR" altLang="en-US" sz="1200" dirty="0"/>
              <a:t> 해보겠습니다</a:t>
            </a:r>
            <a:r>
              <a:rPr lang="en-US" altLang="ko-KR" sz="1200" dirty="0"/>
              <a:t>.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6D09F82-7695-499E-90A2-E10E35E80D91}"/>
              </a:ext>
            </a:extLst>
          </p:cNvPr>
          <p:cNvGrpSpPr/>
          <p:nvPr/>
        </p:nvGrpSpPr>
        <p:grpSpPr>
          <a:xfrm>
            <a:off x="987229" y="1521302"/>
            <a:ext cx="9990966" cy="4839037"/>
            <a:chOff x="987229" y="1521302"/>
            <a:chExt cx="9990966" cy="4839037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636379C-0C99-4061-8282-0BCF2F059090}"/>
                </a:ext>
              </a:extLst>
            </p:cNvPr>
            <p:cNvGrpSpPr/>
            <p:nvPr/>
          </p:nvGrpSpPr>
          <p:grpSpPr>
            <a:xfrm>
              <a:off x="987229" y="1521302"/>
              <a:ext cx="9990966" cy="4839037"/>
              <a:chOff x="987229" y="1521302"/>
              <a:chExt cx="9990966" cy="4839037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8A041855-5D3A-4E75-A4D8-B9457DFE548B}"/>
                  </a:ext>
                </a:extLst>
              </p:cNvPr>
              <p:cNvSpPr/>
              <p:nvPr/>
            </p:nvSpPr>
            <p:spPr>
              <a:xfrm>
                <a:off x="987229" y="1521302"/>
                <a:ext cx="2872672" cy="483903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5FAB9DE2-31D9-4F84-91A0-CA63147F2254}"/>
                  </a:ext>
                </a:extLst>
              </p:cNvPr>
              <p:cNvSpPr/>
              <p:nvPr/>
            </p:nvSpPr>
            <p:spPr>
              <a:xfrm>
                <a:off x="987229" y="5826265"/>
                <a:ext cx="2872672" cy="53407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master</a:t>
                </a:r>
                <a:endParaRPr lang="ko-KR" altLang="en-US" dirty="0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1FCEB921-C82B-49EC-8CE4-668E84E0A23C}"/>
                  </a:ext>
                </a:extLst>
              </p:cNvPr>
              <p:cNvSpPr/>
              <p:nvPr/>
            </p:nvSpPr>
            <p:spPr>
              <a:xfrm>
                <a:off x="4546376" y="1521302"/>
                <a:ext cx="2872672" cy="483903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890DAB05-91F5-43E1-B8EE-DDE9A584E438}"/>
                  </a:ext>
                </a:extLst>
              </p:cNvPr>
              <p:cNvSpPr/>
              <p:nvPr/>
            </p:nvSpPr>
            <p:spPr>
              <a:xfrm>
                <a:off x="4546376" y="5826265"/>
                <a:ext cx="2872672" cy="53407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test-board</a:t>
                </a:r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86A7C07-E251-49B6-A928-F54DF8E785CB}"/>
                  </a:ext>
                </a:extLst>
              </p:cNvPr>
              <p:cNvSpPr/>
              <p:nvPr/>
            </p:nvSpPr>
            <p:spPr>
              <a:xfrm>
                <a:off x="1310910" y="4693380"/>
                <a:ext cx="2217218" cy="8051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000" b="1" dirty="0" err="1">
                    <a:solidFill>
                      <a:schemeClr val="tx1"/>
                    </a:solidFill>
                  </a:rPr>
                  <a:t>home.jsp</a:t>
                </a:r>
                <a:r>
                  <a:rPr lang="en-US" altLang="ko-KR" sz="1000" b="1" dirty="0">
                    <a:solidFill>
                      <a:schemeClr val="tx1"/>
                    </a:solidFill>
                  </a:rPr>
                  <a:t> : </a:t>
                </a:r>
                <a:r>
                  <a:rPr lang="en-US" altLang="ko-KR" sz="1000" b="1" dirty="0" err="1">
                    <a:solidFill>
                      <a:schemeClr val="tx1"/>
                    </a:solidFill>
                  </a:rPr>
                  <a:t>HelloJava</a:t>
                </a:r>
                <a:r>
                  <a:rPr lang="en-US" altLang="ko-KR" sz="1000" b="1" dirty="0">
                    <a:solidFill>
                      <a:schemeClr val="tx1"/>
                    </a:solidFill>
                  </a:rPr>
                  <a:t>!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000" b="1" dirty="0" err="1">
                    <a:solidFill>
                      <a:schemeClr val="tx1"/>
                    </a:solidFill>
                  </a:rPr>
                  <a:t>join.jsp</a:t>
                </a:r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" name="직선 화살표 연결선 9">
                <a:extLst>
                  <a:ext uri="{FF2B5EF4-FFF2-40B4-BE49-F238E27FC236}">
                    <a16:creationId xmlns:a16="http://schemas.microsoft.com/office/drawing/2014/main" id="{9D43E0C8-3178-40E0-9BA7-93AD74505C39}"/>
                  </a:ext>
                </a:extLst>
              </p:cNvPr>
              <p:cNvCxnSpPr/>
              <p:nvPr/>
            </p:nvCxnSpPr>
            <p:spPr>
              <a:xfrm flipV="1">
                <a:off x="3471484" y="4183582"/>
                <a:ext cx="1513210" cy="590719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C80C0CF-DB3C-4083-8932-F9570CBD8487}"/>
                  </a:ext>
                </a:extLst>
              </p:cNvPr>
              <p:cNvSpPr/>
              <p:nvPr/>
            </p:nvSpPr>
            <p:spPr>
              <a:xfrm>
                <a:off x="4874103" y="3673782"/>
                <a:ext cx="2217218" cy="96295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000" b="1" dirty="0" err="1">
                    <a:solidFill>
                      <a:schemeClr val="tx1"/>
                    </a:solidFill>
                  </a:rPr>
                  <a:t>join,jsp</a:t>
                </a:r>
                <a:endParaRPr lang="en-US" altLang="ko-KR" sz="1000" b="1" dirty="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000" b="1" dirty="0" err="1">
                    <a:solidFill>
                      <a:schemeClr val="accent6"/>
                    </a:solidFill>
                  </a:rPr>
                  <a:t>home.jsp</a:t>
                </a:r>
                <a:r>
                  <a:rPr lang="en-US" altLang="ko-KR" sz="1000" b="1" dirty="0">
                    <a:solidFill>
                      <a:schemeClr val="accent6"/>
                    </a:solidFill>
                  </a:rPr>
                  <a:t> : Spring</a:t>
                </a:r>
                <a:r>
                  <a:rPr lang="ko-KR" altLang="en-US" sz="1000" b="1" dirty="0">
                    <a:solidFill>
                      <a:schemeClr val="accent6"/>
                    </a:solidFill>
                  </a:rPr>
                  <a:t> </a:t>
                </a:r>
                <a:r>
                  <a:rPr lang="en-US" altLang="ko-KR" sz="1000" b="1" dirty="0">
                    <a:solidFill>
                      <a:schemeClr val="accent6"/>
                    </a:solidFill>
                  </a:rPr>
                  <a:t>Project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000" b="1" dirty="0">
                    <a:solidFill>
                      <a:schemeClr val="accent1">
                        <a:lumMod val="75000"/>
                      </a:schemeClr>
                    </a:solidFill>
                  </a:rPr>
                  <a:t>[Create] </a:t>
                </a:r>
                <a:r>
                  <a:rPr lang="en-US" altLang="ko-KR" sz="1000" b="1" dirty="0" err="1">
                    <a:solidFill>
                      <a:schemeClr val="accent1">
                        <a:lumMod val="75000"/>
                      </a:schemeClr>
                    </a:solidFill>
                  </a:rPr>
                  <a:t>board.jsp</a:t>
                </a:r>
                <a:endParaRPr lang="ko-KR" altLang="en-US" sz="10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94703E7-0059-4DE5-B56F-85C14D4DEB5F}"/>
                  </a:ext>
                </a:extLst>
              </p:cNvPr>
              <p:cNvSpPr/>
              <p:nvPr/>
            </p:nvSpPr>
            <p:spPr>
              <a:xfrm>
                <a:off x="8105523" y="1521302"/>
                <a:ext cx="2872672" cy="483903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EB26EB95-EAFA-4F16-8D7E-3A73346DCC65}"/>
                  </a:ext>
                </a:extLst>
              </p:cNvPr>
              <p:cNvSpPr/>
              <p:nvPr/>
            </p:nvSpPr>
            <p:spPr>
              <a:xfrm>
                <a:off x="8105523" y="5826265"/>
                <a:ext cx="2872672" cy="534074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test-music</a:t>
                </a:r>
                <a:endParaRPr lang="ko-KR" altLang="en-US" dirty="0"/>
              </a:p>
            </p:txBody>
          </p: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1890B985-684F-4C90-A559-C42A0D9D5F9C}"/>
                  </a:ext>
                </a:extLst>
              </p:cNvPr>
              <p:cNvCxnSpPr/>
              <p:nvPr/>
            </p:nvCxnSpPr>
            <p:spPr>
              <a:xfrm flipV="1">
                <a:off x="7091321" y="3083063"/>
                <a:ext cx="1513210" cy="590719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A5DE6E0-4C0E-4191-B3B5-A7C3F5ACBFA0}"/>
                  </a:ext>
                </a:extLst>
              </p:cNvPr>
              <p:cNvSpPr/>
              <p:nvPr/>
            </p:nvSpPr>
            <p:spPr>
              <a:xfrm>
                <a:off x="8433250" y="2466045"/>
                <a:ext cx="2217218" cy="12077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000" b="1" dirty="0" err="1">
                    <a:solidFill>
                      <a:schemeClr val="tx1"/>
                    </a:solidFill>
                  </a:rPr>
                  <a:t>home.jsp</a:t>
                </a:r>
                <a:endParaRPr lang="en-US" altLang="ko-KR" sz="1000" b="1" dirty="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000" b="1" dirty="0" err="1">
                    <a:solidFill>
                      <a:schemeClr val="tx1"/>
                    </a:solidFill>
                  </a:rPr>
                  <a:t>Join.jsp</a:t>
                </a:r>
                <a:endParaRPr lang="en-US" altLang="ko-KR" sz="1000" b="1" dirty="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000" b="1" dirty="0" err="1">
                    <a:solidFill>
                      <a:schemeClr val="accent6"/>
                    </a:solidFill>
                  </a:rPr>
                  <a:t>board.jsp</a:t>
                </a:r>
                <a:r>
                  <a:rPr lang="en-US" altLang="ko-KR" sz="1000" b="1" dirty="0">
                    <a:solidFill>
                      <a:schemeClr val="accent6"/>
                    </a:solidFill>
                  </a:rPr>
                  <a:t> : </a:t>
                </a:r>
                <a:r>
                  <a:rPr lang="ko-KR" altLang="en-US" sz="1000" b="1" dirty="0">
                    <a:solidFill>
                      <a:schemeClr val="accent6"/>
                    </a:solidFill>
                  </a:rPr>
                  <a:t>게시판입니다</a:t>
                </a:r>
                <a:r>
                  <a:rPr lang="en-US" altLang="ko-KR" sz="1000" b="1" dirty="0">
                    <a:solidFill>
                      <a:schemeClr val="accent6"/>
                    </a:solidFill>
                  </a:rPr>
                  <a:t>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000" b="1" dirty="0">
                    <a:solidFill>
                      <a:schemeClr val="accent1"/>
                    </a:solidFill>
                  </a:rPr>
                  <a:t>[Create] </a:t>
                </a:r>
                <a:r>
                  <a:rPr lang="en-US" altLang="ko-KR" sz="1000" b="1" dirty="0" err="1">
                    <a:solidFill>
                      <a:schemeClr val="accent1"/>
                    </a:solidFill>
                  </a:rPr>
                  <a:t>music.jsp</a:t>
                </a:r>
                <a:endParaRPr lang="ko-KR" altLang="en-US" sz="1000" b="1" dirty="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A4BA0F50-CCBB-490E-B261-4EA493A2AC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19519" y="4269972"/>
                <a:ext cx="0" cy="41734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53245F9D-DAC1-44D0-BD7A-0CDD02364B5B}"/>
                  </a:ext>
                </a:extLst>
              </p:cNvPr>
              <p:cNvSpPr/>
              <p:nvPr/>
            </p:nvSpPr>
            <p:spPr>
              <a:xfrm>
                <a:off x="1331140" y="3461780"/>
                <a:ext cx="2217218" cy="8051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000" b="1" dirty="0" err="1">
                    <a:solidFill>
                      <a:schemeClr val="tx1"/>
                    </a:solidFill>
                  </a:rPr>
                  <a:t>home.jsp</a:t>
                </a:r>
                <a:r>
                  <a:rPr lang="en-US" altLang="ko-KR" sz="1000" b="1" dirty="0">
                    <a:solidFill>
                      <a:schemeClr val="tx1"/>
                    </a:solidFill>
                  </a:rPr>
                  <a:t> : </a:t>
                </a:r>
                <a:r>
                  <a:rPr lang="en-US" altLang="ko-KR" sz="1000" b="1" dirty="0" err="1">
                    <a:solidFill>
                      <a:schemeClr val="tx1"/>
                    </a:solidFill>
                  </a:rPr>
                  <a:t>HelloJava</a:t>
                </a:r>
                <a:r>
                  <a:rPr lang="en-US" altLang="ko-KR" sz="1000" b="1" dirty="0">
                    <a:solidFill>
                      <a:schemeClr val="tx1"/>
                    </a:solidFill>
                  </a:rPr>
                  <a:t>!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000" b="1" dirty="0" err="1">
                    <a:solidFill>
                      <a:schemeClr val="accent6"/>
                    </a:solidFill>
                  </a:rPr>
                  <a:t>join.jsp</a:t>
                </a:r>
                <a:r>
                  <a:rPr lang="en-US" altLang="ko-KR" sz="1000" b="1" dirty="0">
                    <a:solidFill>
                      <a:schemeClr val="accent6"/>
                    </a:solidFill>
                  </a:rPr>
                  <a:t> : </a:t>
                </a:r>
                <a:r>
                  <a:rPr lang="ko-KR" altLang="en-US" sz="1000" b="1" dirty="0">
                    <a:solidFill>
                      <a:schemeClr val="accent6"/>
                    </a:solidFill>
                  </a:rPr>
                  <a:t>회원 가입 페이지</a:t>
                </a:r>
              </a:p>
            </p:txBody>
          </p:sp>
        </p:grp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80625B2E-7EA0-4821-9E26-A3A46662A767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3528128" y="2422122"/>
              <a:ext cx="4905122" cy="647792"/>
            </a:xfrm>
            <a:prstGeom prst="straightConnector1">
              <a:avLst/>
            </a:prstGeom>
            <a:ln w="57150">
              <a:solidFill>
                <a:schemeClr val="accent2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08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D046B6-809B-4EFC-9079-8F28FEC80DBC}"/>
              </a:ext>
            </a:extLst>
          </p:cNvPr>
          <p:cNvSpPr txBox="1"/>
          <p:nvPr/>
        </p:nvSpPr>
        <p:spPr>
          <a:xfrm>
            <a:off x="914400" y="417095"/>
            <a:ext cx="390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</a:t>
            </a:r>
            <a:r>
              <a:rPr lang="ko-KR" altLang="en-US" b="1" spc="300" dirty="0"/>
              <a:t>의 평행 우주를 넘나들기 </a:t>
            </a:r>
            <a:r>
              <a:rPr lang="en-US" altLang="ko-KR" b="1" spc="300" dirty="0"/>
              <a:t>!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660414-691C-4D40-9306-E4B58A8DDC8A}"/>
              </a:ext>
            </a:extLst>
          </p:cNvPr>
          <p:cNvSpPr txBox="1"/>
          <p:nvPr/>
        </p:nvSpPr>
        <p:spPr>
          <a:xfrm>
            <a:off x="914400" y="1025830"/>
            <a:ext cx="3300071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SourceTree</a:t>
            </a:r>
            <a:r>
              <a:rPr lang="ko-KR" altLang="en-US" sz="1200" dirty="0"/>
              <a:t>의 </a:t>
            </a:r>
            <a:r>
              <a:rPr lang="ko-KR" altLang="en-US" sz="1200" dirty="0" err="1"/>
              <a:t>브랜치를</a:t>
            </a:r>
            <a:r>
              <a:rPr lang="ko-KR" altLang="en-US" sz="1200" dirty="0"/>
              <a:t> </a:t>
            </a:r>
            <a:r>
              <a:rPr lang="en-US" altLang="ko-KR" sz="1200" dirty="0"/>
              <a:t>master</a:t>
            </a:r>
            <a:r>
              <a:rPr lang="ko-KR" altLang="en-US" sz="1200" dirty="0"/>
              <a:t>로 변경합니다</a:t>
            </a:r>
            <a:r>
              <a:rPr lang="en-US" altLang="ko-KR" sz="12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679C88-5A56-44C7-A77B-F619324FCFB6}"/>
              </a:ext>
            </a:extLst>
          </p:cNvPr>
          <p:cNvSpPr txBox="1"/>
          <p:nvPr/>
        </p:nvSpPr>
        <p:spPr>
          <a:xfrm>
            <a:off x="914399" y="1359447"/>
            <a:ext cx="7464864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 병합</a:t>
            </a:r>
            <a:r>
              <a:rPr lang="en-US" altLang="ko-KR" sz="1200" dirty="0"/>
              <a:t>(Merge)</a:t>
            </a:r>
            <a:r>
              <a:rPr lang="ko-KR" altLang="en-US" sz="1200" dirty="0"/>
              <a:t>하려는 </a:t>
            </a:r>
            <a:r>
              <a:rPr lang="ko-KR" altLang="en-US" sz="1200" dirty="0" err="1"/>
              <a:t>브랜치</a:t>
            </a:r>
            <a:r>
              <a:rPr lang="en-US" altLang="ko-KR" sz="1200" dirty="0"/>
              <a:t>(test-music)</a:t>
            </a:r>
            <a:r>
              <a:rPr lang="ko-KR" altLang="en-US" sz="1200" dirty="0"/>
              <a:t>를 우 클릭 합니다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r>
              <a:rPr lang="en-US" altLang="ko-KR" sz="1200" dirty="0"/>
              <a:t> `</a:t>
            </a:r>
            <a:r>
              <a:rPr lang="ko-KR" altLang="en-US" sz="1200" dirty="0"/>
              <a:t>현재 </a:t>
            </a:r>
            <a:r>
              <a:rPr lang="ko-KR" altLang="en-US" sz="1200" dirty="0" err="1"/>
              <a:t>브랜치로</a:t>
            </a:r>
            <a:r>
              <a:rPr lang="ko-KR" altLang="en-US" sz="1200" dirty="0"/>
              <a:t> </a:t>
            </a:r>
            <a:r>
              <a:rPr lang="en-US" altLang="ko-KR" sz="1200" dirty="0"/>
              <a:t>test-music </a:t>
            </a:r>
            <a:r>
              <a:rPr lang="ko-KR" altLang="en-US" sz="1200" dirty="0"/>
              <a:t>병합</a:t>
            </a:r>
            <a:r>
              <a:rPr lang="en-US" altLang="ko-KR" sz="1200" dirty="0"/>
              <a:t>` </a:t>
            </a:r>
            <a:r>
              <a:rPr lang="ko-KR" altLang="en-US" sz="1200" dirty="0"/>
              <a:t>을 선택합니다</a:t>
            </a:r>
            <a:r>
              <a:rPr lang="en-US" altLang="ko-KR" sz="1200" dirty="0"/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D490FE-AA15-4FBD-B14D-58555CC49378}"/>
              </a:ext>
            </a:extLst>
          </p:cNvPr>
          <p:cNvGrpSpPr/>
          <p:nvPr/>
        </p:nvGrpSpPr>
        <p:grpSpPr>
          <a:xfrm>
            <a:off x="914399" y="2027728"/>
            <a:ext cx="4989314" cy="4016397"/>
            <a:chOff x="914399" y="2027728"/>
            <a:chExt cx="4989314" cy="4016397"/>
          </a:xfrm>
        </p:grpSpPr>
        <p:pic>
          <p:nvPicPr>
            <p:cNvPr id="5" name="그림 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D07FBFDD-17DA-472C-BFF9-6E1940237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" y="2027728"/>
              <a:ext cx="4989313" cy="401639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D709CA6-657E-4170-8E96-E7FF8D71197B}"/>
                </a:ext>
              </a:extLst>
            </p:cNvPr>
            <p:cNvSpPr/>
            <p:nvPr/>
          </p:nvSpPr>
          <p:spPr>
            <a:xfrm>
              <a:off x="914399" y="3428999"/>
              <a:ext cx="1027689" cy="803135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25CFE32-A2AD-4370-8250-2A60D568DE95}"/>
              </a:ext>
            </a:extLst>
          </p:cNvPr>
          <p:cNvGrpSpPr/>
          <p:nvPr/>
        </p:nvGrpSpPr>
        <p:grpSpPr>
          <a:xfrm>
            <a:off x="6425548" y="2026681"/>
            <a:ext cx="4989314" cy="4016397"/>
            <a:chOff x="6425548" y="2026681"/>
            <a:chExt cx="4989314" cy="4016397"/>
          </a:xfrm>
        </p:grpSpPr>
        <p:pic>
          <p:nvPicPr>
            <p:cNvPr id="8" name="그림 7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784780D4-06C4-446A-BF5B-B192E3964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5549" y="2026681"/>
              <a:ext cx="4989313" cy="401639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4A34CEF-CE18-4BE4-9E24-61487D98E773}"/>
                </a:ext>
              </a:extLst>
            </p:cNvPr>
            <p:cNvSpPr/>
            <p:nvPr/>
          </p:nvSpPr>
          <p:spPr>
            <a:xfrm>
              <a:off x="6425548" y="3978487"/>
              <a:ext cx="1051493" cy="253647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2D96B83-DA0D-4574-BE70-2A61CD5D5683}"/>
                </a:ext>
              </a:extLst>
            </p:cNvPr>
            <p:cNvSpPr/>
            <p:nvPr/>
          </p:nvSpPr>
          <p:spPr>
            <a:xfrm>
              <a:off x="7210003" y="4232134"/>
              <a:ext cx="1780248" cy="186117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5641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581E6E-4365-415A-BB3B-B03A8C368B40}"/>
              </a:ext>
            </a:extLst>
          </p:cNvPr>
          <p:cNvSpPr txBox="1"/>
          <p:nvPr/>
        </p:nvSpPr>
        <p:spPr>
          <a:xfrm>
            <a:off x="914400" y="417095"/>
            <a:ext cx="390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</a:t>
            </a:r>
            <a:r>
              <a:rPr lang="ko-KR" altLang="en-US" b="1" spc="300" dirty="0"/>
              <a:t>의 평행 우주를 넘나들기 </a:t>
            </a:r>
            <a:r>
              <a:rPr lang="en-US" altLang="ko-KR" b="1" spc="300" dirty="0"/>
              <a:t>!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512043-F986-43E7-82AE-15CAFBE7C954}"/>
              </a:ext>
            </a:extLst>
          </p:cNvPr>
          <p:cNvSpPr txBox="1"/>
          <p:nvPr/>
        </p:nvSpPr>
        <p:spPr>
          <a:xfrm>
            <a:off x="914400" y="1025830"/>
            <a:ext cx="5163465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병합</a:t>
            </a:r>
            <a:r>
              <a:rPr lang="en-US" altLang="ko-KR" sz="1200" dirty="0"/>
              <a:t>(Merge)</a:t>
            </a:r>
            <a:r>
              <a:rPr lang="ko-KR" altLang="en-US" sz="1200" dirty="0"/>
              <a:t>이 완료 되었습니다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먼저 </a:t>
            </a:r>
            <a:r>
              <a:rPr lang="en-US" altLang="ko-KR" sz="1200" dirty="0"/>
              <a:t>SourceTree</a:t>
            </a:r>
            <a:r>
              <a:rPr lang="ko-KR" altLang="en-US" sz="1200" dirty="0"/>
              <a:t>를 확인해 보겠습니다</a:t>
            </a:r>
            <a:r>
              <a:rPr lang="en-US" altLang="ko-KR" sz="1200" dirty="0"/>
              <a:t>. 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61868AD-64CB-451F-9BBC-6A87EC7569B4}"/>
              </a:ext>
            </a:extLst>
          </p:cNvPr>
          <p:cNvGrpSpPr/>
          <p:nvPr/>
        </p:nvGrpSpPr>
        <p:grpSpPr>
          <a:xfrm>
            <a:off x="387212" y="2165816"/>
            <a:ext cx="5415452" cy="4359438"/>
            <a:chOff x="405419" y="2081467"/>
            <a:chExt cx="5415452" cy="4359438"/>
          </a:xfrm>
        </p:grpSpPr>
        <p:pic>
          <p:nvPicPr>
            <p:cNvPr id="5" name="그림 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491AAE53-37A9-47F7-A455-CBC563C34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419" y="2081467"/>
              <a:ext cx="5415452" cy="435943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7FB2221-09E2-4916-BE91-8AD71DDBD2F4}"/>
                </a:ext>
              </a:extLst>
            </p:cNvPr>
            <p:cNvSpPr/>
            <p:nvPr/>
          </p:nvSpPr>
          <p:spPr>
            <a:xfrm>
              <a:off x="1545578" y="2971408"/>
              <a:ext cx="631179" cy="1145023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5FBB787-392D-4D65-9024-418D208B1CC8}"/>
              </a:ext>
            </a:extLst>
          </p:cNvPr>
          <p:cNvSpPr txBox="1"/>
          <p:nvPr/>
        </p:nvSpPr>
        <p:spPr>
          <a:xfrm>
            <a:off x="914400" y="1359447"/>
            <a:ext cx="4783682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그래프를 보면 병합이 된 것이 보입니다</a:t>
            </a:r>
            <a:r>
              <a:rPr lang="en-US" altLang="ko-KR" sz="1200" dirty="0"/>
              <a:t>. STS</a:t>
            </a:r>
            <a:r>
              <a:rPr lang="ko-KR" altLang="en-US" sz="1200" dirty="0"/>
              <a:t>를 확인해 보겠습니다</a:t>
            </a:r>
            <a:r>
              <a:rPr lang="en-US" altLang="ko-KR" sz="1200" dirty="0"/>
              <a:t>.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0D7BF6A-FF3C-4345-AE51-02AC8F8BBC0A}"/>
              </a:ext>
            </a:extLst>
          </p:cNvPr>
          <p:cNvGrpSpPr/>
          <p:nvPr/>
        </p:nvGrpSpPr>
        <p:grpSpPr>
          <a:xfrm>
            <a:off x="6178341" y="3487479"/>
            <a:ext cx="5855796" cy="3037775"/>
            <a:chOff x="6096000" y="2597543"/>
            <a:chExt cx="5855796" cy="3037775"/>
          </a:xfrm>
        </p:grpSpPr>
        <p:pic>
          <p:nvPicPr>
            <p:cNvPr id="9" name="그림 8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CBF5EF7A-281A-4484-9DD4-57E1B4D15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597543"/>
              <a:ext cx="5855796" cy="303777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E8ABD4C-E86C-4D59-9D60-C1F8060958F4}"/>
                </a:ext>
              </a:extLst>
            </p:cNvPr>
            <p:cNvSpPr/>
            <p:nvPr/>
          </p:nvSpPr>
          <p:spPr>
            <a:xfrm>
              <a:off x="6723132" y="4225502"/>
              <a:ext cx="753909" cy="637812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0EA4B81-419F-4DEF-AEF2-1D5D81DDA10C}"/>
                </a:ext>
              </a:extLst>
            </p:cNvPr>
            <p:cNvSpPr/>
            <p:nvPr/>
          </p:nvSpPr>
          <p:spPr>
            <a:xfrm>
              <a:off x="8063713" y="4251746"/>
              <a:ext cx="1007459" cy="522555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EA15F28-D094-457C-A47B-0CAD816EBA05}"/>
                </a:ext>
              </a:extLst>
            </p:cNvPr>
            <p:cNvSpPr/>
            <p:nvPr/>
          </p:nvSpPr>
          <p:spPr>
            <a:xfrm>
              <a:off x="9923532" y="4021853"/>
              <a:ext cx="1348673" cy="637812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A221B7F-32FA-46EA-8A9F-91E6CFB870AA}"/>
              </a:ext>
            </a:extLst>
          </p:cNvPr>
          <p:cNvSpPr txBox="1"/>
          <p:nvPr/>
        </p:nvSpPr>
        <p:spPr>
          <a:xfrm>
            <a:off x="914400" y="1693064"/>
            <a:ext cx="6219972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STS</a:t>
            </a:r>
            <a:r>
              <a:rPr lang="ko-KR" altLang="en-US" sz="1200" dirty="0"/>
              <a:t>에도 평행 우주에서 작업했던 내용들이 다 반영 되어 있는 것을 확인 할 수 있습니다</a:t>
            </a:r>
            <a:r>
              <a:rPr lang="en-US" altLang="ko-KR" sz="1200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8EF913-DCB5-4432-96D5-544B124DB26B}"/>
              </a:ext>
            </a:extLst>
          </p:cNvPr>
          <p:cNvSpPr txBox="1"/>
          <p:nvPr/>
        </p:nvSpPr>
        <p:spPr>
          <a:xfrm>
            <a:off x="6077865" y="2123572"/>
            <a:ext cx="5840060" cy="887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병합을 할 때 서로 같은 파일을 변경하지 않았기 때문에 순조롭게 병합이 됐지만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만약 같은 파일을 서로 다른 </a:t>
            </a:r>
            <a:r>
              <a:rPr lang="ko-KR" altLang="en-US" sz="1200" dirty="0" err="1"/>
              <a:t>브랜치에서</a:t>
            </a:r>
            <a:r>
              <a:rPr lang="ko-KR" altLang="en-US" sz="1200" dirty="0"/>
              <a:t> 수정하고 병합 한다면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충돌</a:t>
            </a:r>
            <a:r>
              <a:rPr lang="en-US" altLang="ko-KR" sz="1200" dirty="0"/>
              <a:t>(Conflict)</a:t>
            </a:r>
            <a:r>
              <a:rPr lang="ko-KR" altLang="en-US" sz="1200" dirty="0"/>
              <a:t>이 발생합니다</a:t>
            </a:r>
            <a:r>
              <a:rPr lang="en-US" altLang="ko-KR" sz="1200" dirty="0"/>
              <a:t>. </a:t>
            </a:r>
            <a:r>
              <a:rPr lang="ko-KR" altLang="en-US" sz="1200" dirty="0"/>
              <a:t>충돌은 뒤에 나오는 협업에서 다뤄보도록 하겠습니다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269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5" grpId="0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8C597D-8E6F-487D-AA58-D2B73BC6B666}"/>
              </a:ext>
            </a:extLst>
          </p:cNvPr>
          <p:cNvSpPr txBox="1"/>
          <p:nvPr/>
        </p:nvSpPr>
        <p:spPr>
          <a:xfrm>
            <a:off x="1312478" y="2875002"/>
            <a:ext cx="95670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협업해서 </a:t>
            </a:r>
            <a:r>
              <a:rPr lang="en-US" altLang="ko-KR" sz="6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Git</a:t>
            </a:r>
            <a:r>
              <a:rPr lang="en-US" altLang="ko-KR" sz="6600" b="1" dirty="0">
                <a:solidFill>
                  <a:schemeClr val="bg1"/>
                </a:solidFill>
              </a:rPr>
              <a:t> </a:t>
            </a:r>
            <a:r>
              <a:rPr lang="ko-KR" altLang="en-US" sz="6600" b="1" dirty="0">
                <a:solidFill>
                  <a:schemeClr val="bg1"/>
                </a:solidFill>
              </a:rPr>
              <a:t>작업해보기</a:t>
            </a:r>
            <a:endParaRPr lang="en-US" altLang="ko-KR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8828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4F9BF6-CD57-442E-A582-12980CECDE6B}"/>
              </a:ext>
            </a:extLst>
          </p:cNvPr>
          <p:cNvSpPr txBox="1"/>
          <p:nvPr/>
        </p:nvSpPr>
        <p:spPr>
          <a:xfrm>
            <a:off x="914400" y="417095"/>
            <a:ext cx="420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</a:t>
            </a:r>
            <a:r>
              <a:rPr lang="ko-KR" altLang="en-US" b="1" spc="300" dirty="0"/>
              <a:t>으로 협업은 어떻게 하나요 </a:t>
            </a:r>
            <a:r>
              <a:rPr lang="en-US" altLang="ko-KR" b="1" spc="300" dirty="0"/>
              <a:t>?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D6E9AC-D6A6-4E33-BA90-688B5757AFC7}"/>
              </a:ext>
            </a:extLst>
          </p:cNvPr>
          <p:cNvSpPr txBox="1"/>
          <p:nvPr/>
        </p:nvSpPr>
        <p:spPr>
          <a:xfrm>
            <a:off x="914400" y="1025830"/>
            <a:ext cx="7271542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앞에서 </a:t>
            </a:r>
            <a:r>
              <a:rPr lang="en-US" altLang="ko-KR" sz="1200" dirty="0"/>
              <a:t>Git</a:t>
            </a:r>
            <a:r>
              <a:rPr lang="ko-KR" altLang="en-US" sz="1200" dirty="0"/>
              <a:t>을 어떻게 사용하는지 배웠습니다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이제 </a:t>
            </a:r>
            <a:r>
              <a:rPr lang="en-US" altLang="ko-KR" sz="1200" dirty="0"/>
              <a:t>Git</a:t>
            </a:r>
            <a:r>
              <a:rPr lang="ko-KR" altLang="en-US" sz="1200" dirty="0"/>
              <a:t>을 다른 사람들과 같이 사용해 보도록 하겠습니다</a:t>
            </a:r>
            <a:r>
              <a:rPr lang="en-US" altLang="ko-KR" sz="12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CAFBE-ACC8-4807-8B6A-56C9310F8946}"/>
              </a:ext>
            </a:extLst>
          </p:cNvPr>
          <p:cNvSpPr txBox="1"/>
          <p:nvPr/>
        </p:nvSpPr>
        <p:spPr>
          <a:xfrm>
            <a:off x="914400" y="1359447"/>
            <a:ext cx="8061822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Git</a:t>
            </a:r>
            <a:r>
              <a:rPr lang="ko-KR" altLang="en-US" sz="1200" dirty="0"/>
              <a:t>을 사용해서 클라우드를 쓰듯이 소스들을 업로드해서 다른 개발자들과 공유할 수 있는 </a:t>
            </a:r>
            <a:r>
              <a:rPr lang="en-US" altLang="ko-KR" sz="1200" dirty="0"/>
              <a:t>Git </a:t>
            </a:r>
            <a:r>
              <a:rPr lang="ko-KR" altLang="en-US" sz="1200" dirty="0"/>
              <a:t>저장소들이 있습니다</a:t>
            </a:r>
            <a:r>
              <a:rPr lang="en-US" altLang="ko-KR" sz="1200" dirty="0"/>
              <a:t>.</a:t>
            </a:r>
          </a:p>
        </p:txBody>
      </p:sp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2C29CE15-5E3E-4C0E-A215-3A74C7033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92299" y="3130411"/>
            <a:ext cx="4602800" cy="1703036"/>
          </a:xfrm>
          <a:prstGeom prst="rect">
            <a:avLst/>
          </a:prstGeom>
        </p:spPr>
      </p:pic>
      <p:pic>
        <p:nvPicPr>
          <p:cNvPr id="9" name="그림 8" descr="플레이트이(가) 표시된 사진&#10;&#10;자동 생성된 설명">
            <a:extLst>
              <a:ext uri="{FF2B5EF4-FFF2-40B4-BE49-F238E27FC236}">
                <a16:creationId xmlns:a16="http://schemas.microsoft.com/office/drawing/2014/main" id="{ECDADB66-0AE2-4445-8D0E-C682D0FBE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668518" y="3056142"/>
            <a:ext cx="2462492" cy="760475"/>
          </a:xfrm>
          <a:prstGeom prst="rect">
            <a:avLst/>
          </a:prstGeom>
        </p:spPr>
      </p:pic>
      <p:pic>
        <p:nvPicPr>
          <p:cNvPr id="12" name="그림 11" descr="그리기이(가) 표시된 사진&#10;&#10;자동 생성된 설명">
            <a:extLst>
              <a:ext uri="{FF2B5EF4-FFF2-40B4-BE49-F238E27FC236}">
                <a16:creationId xmlns:a16="http://schemas.microsoft.com/office/drawing/2014/main" id="{7EF9AFCE-EE57-4D87-A0E9-33BD1DCAFA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673449" y="3997719"/>
            <a:ext cx="2457561" cy="8736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B0A76D-E4C2-4A5A-8561-BFEA4AF931F9}"/>
              </a:ext>
            </a:extLst>
          </p:cNvPr>
          <p:cNvSpPr txBox="1"/>
          <p:nvPr/>
        </p:nvSpPr>
        <p:spPr>
          <a:xfrm>
            <a:off x="904877" y="1691064"/>
            <a:ext cx="4977645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그 중에 </a:t>
            </a:r>
            <a:r>
              <a:rPr lang="en-US" altLang="ko-KR" sz="1200" dirty="0"/>
              <a:t>GitHub</a:t>
            </a:r>
            <a:r>
              <a:rPr lang="ko-KR" altLang="en-US" sz="1200" dirty="0"/>
              <a:t>는 </a:t>
            </a:r>
            <a:r>
              <a:rPr lang="en-US" altLang="ko-KR" sz="1200" dirty="0"/>
              <a:t>“</a:t>
            </a:r>
            <a:r>
              <a:rPr lang="ko-KR" altLang="en-US" sz="1200" dirty="0"/>
              <a:t>오픈소스의 성지</a:t>
            </a:r>
            <a:r>
              <a:rPr lang="en-US" altLang="ko-KR" sz="1200" dirty="0"/>
              <a:t>” </a:t>
            </a:r>
            <a:r>
              <a:rPr lang="ko-KR" altLang="en-US" sz="1200" dirty="0"/>
              <a:t>라고 불릴 정도로 유명한 곳이죠</a:t>
            </a:r>
            <a:r>
              <a:rPr lang="en-US" altLang="ko-KR" sz="12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7E8C9C-488A-40A7-8015-F393C78EBA97}"/>
              </a:ext>
            </a:extLst>
          </p:cNvPr>
          <p:cNvSpPr txBox="1"/>
          <p:nvPr/>
        </p:nvSpPr>
        <p:spPr>
          <a:xfrm>
            <a:off x="914400" y="2032320"/>
            <a:ext cx="4907113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우리는 </a:t>
            </a:r>
            <a:r>
              <a:rPr lang="en-US" altLang="ko-KR" sz="1200" dirty="0"/>
              <a:t>Git </a:t>
            </a:r>
            <a:r>
              <a:rPr lang="ko-KR" altLang="en-US" sz="1200" dirty="0"/>
              <a:t>과  </a:t>
            </a:r>
            <a:r>
              <a:rPr lang="en-US" altLang="ko-KR" sz="1200" dirty="0"/>
              <a:t>GitHub</a:t>
            </a:r>
            <a:r>
              <a:rPr lang="ko-KR" altLang="en-US" sz="1200" dirty="0"/>
              <a:t>를 연결해서 협업을 진행해 보도록 하겠습니다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569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4" grpId="0"/>
      <p:bldP spid="1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AE6BA2-7D78-41A3-882B-EC8F097E86F2}"/>
              </a:ext>
            </a:extLst>
          </p:cNvPr>
          <p:cNvSpPr txBox="1"/>
          <p:nvPr/>
        </p:nvSpPr>
        <p:spPr>
          <a:xfrm>
            <a:off x="914400" y="417095"/>
            <a:ext cx="4124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GitHub</a:t>
            </a:r>
            <a:r>
              <a:rPr lang="ko-KR" altLang="en-US" b="1" spc="300" dirty="0"/>
              <a:t>는 어떻게 사용하나요 </a:t>
            </a:r>
            <a:r>
              <a:rPr lang="en-US" altLang="ko-KR" b="1" spc="300" dirty="0"/>
              <a:t>?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127FD6-EBE7-4B64-A9C6-B8E2C2AACAC8}"/>
              </a:ext>
            </a:extLst>
          </p:cNvPr>
          <p:cNvSpPr txBox="1"/>
          <p:nvPr/>
        </p:nvSpPr>
        <p:spPr>
          <a:xfrm>
            <a:off x="914400" y="1025830"/>
            <a:ext cx="7334059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앞에서 작업한 내용처럼 내 </a:t>
            </a:r>
            <a:r>
              <a:rPr lang="en-US" altLang="ko-KR" sz="1200" dirty="0"/>
              <a:t>PC</a:t>
            </a:r>
            <a:r>
              <a:rPr lang="ko-KR" altLang="en-US" sz="1200" dirty="0"/>
              <a:t>에 </a:t>
            </a:r>
            <a:r>
              <a:rPr lang="en-US" altLang="ko-KR" sz="1200" dirty="0"/>
              <a:t>Git </a:t>
            </a:r>
            <a:r>
              <a:rPr lang="ko-KR" altLang="en-US" sz="1200" dirty="0"/>
              <a:t>저장소를 만들고 사용하고 있는 상태를 가정하고 진행 하겠습니다</a:t>
            </a:r>
            <a:r>
              <a:rPr lang="en-US" altLang="ko-KR" sz="12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889737-2A1F-4C93-AC7C-C3D7CA25A297}"/>
              </a:ext>
            </a:extLst>
          </p:cNvPr>
          <p:cNvSpPr txBox="1"/>
          <p:nvPr/>
        </p:nvSpPr>
        <p:spPr>
          <a:xfrm>
            <a:off x="914400" y="1359447"/>
            <a:ext cx="3825086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GitHub </a:t>
            </a:r>
            <a:r>
              <a:rPr lang="ko-KR" altLang="en-US" sz="1200" dirty="0"/>
              <a:t>사이트</a:t>
            </a:r>
            <a:r>
              <a:rPr lang="en-US" altLang="ko-KR" sz="1200" dirty="0"/>
              <a:t>( </a:t>
            </a:r>
            <a:r>
              <a:rPr lang="en-US" altLang="ko-KR" sz="1200" dirty="0">
                <a:hlinkClick r:id="rId2"/>
              </a:rPr>
              <a:t>https://github.com/</a:t>
            </a:r>
            <a:r>
              <a:rPr lang="en-US" altLang="ko-KR" sz="1200" dirty="0"/>
              <a:t> )</a:t>
            </a:r>
            <a:r>
              <a:rPr lang="ko-KR" altLang="en-US" sz="1200" dirty="0"/>
              <a:t>로 이동 합니다</a:t>
            </a:r>
            <a:r>
              <a:rPr lang="en-US" altLang="ko-KR" sz="12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398279-749E-4F85-A63F-59106146AD7E}"/>
              </a:ext>
            </a:extLst>
          </p:cNvPr>
          <p:cNvSpPr txBox="1"/>
          <p:nvPr/>
        </p:nvSpPr>
        <p:spPr>
          <a:xfrm>
            <a:off x="914400" y="1693064"/>
            <a:ext cx="7171765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GitHub</a:t>
            </a:r>
            <a:r>
              <a:rPr lang="ko-KR" altLang="en-US" sz="1200" dirty="0"/>
              <a:t>계정이 없으신 분들은 회원가입을 진행 합니다</a:t>
            </a:r>
            <a:r>
              <a:rPr lang="en-US" altLang="ko-KR" sz="1200" dirty="0"/>
              <a:t>. </a:t>
            </a:r>
            <a:r>
              <a:rPr lang="ko-KR" altLang="en-US" sz="1200" dirty="0"/>
              <a:t>우측 상단 </a:t>
            </a:r>
            <a:r>
              <a:rPr lang="en-US" altLang="ko-KR" sz="1200" dirty="0"/>
              <a:t>Sign up </a:t>
            </a:r>
            <a:r>
              <a:rPr lang="ko-KR" altLang="en-US" sz="1200" dirty="0"/>
              <a:t>클릭</a:t>
            </a:r>
            <a:r>
              <a:rPr lang="en-US" altLang="ko-KR" sz="1200" dirty="0"/>
              <a:t>.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28974C8-BC28-45AA-B281-2DF4C07F4E63}"/>
              </a:ext>
            </a:extLst>
          </p:cNvPr>
          <p:cNvGrpSpPr/>
          <p:nvPr/>
        </p:nvGrpSpPr>
        <p:grpSpPr>
          <a:xfrm>
            <a:off x="914400" y="2170198"/>
            <a:ext cx="10641106" cy="4131990"/>
            <a:chOff x="914400" y="2170198"/>
            <a:chExt cx="10641106" cy="413199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2F6C4C1-3B57-4770-9301-0CC1FFF68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4400" y="2241834"/>
              <a:ext cx="10641106" cy="406035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0AD8CC7-D7F4-4538-8E35-10286598D387}"/>
                </a:ext>
              </a:extLst>
            </p:cNvPr>
            <p:cNvSpPr/>
            <p:nvPr/>
          </p:nvSpPr>
          <p:spPr>
            <a:xfrm>
              <a:off x="10712139" y="2170198"/>
              <a:ext cx="843367" cy="426189"/>
            </a:xfrm>
            <a:prstGeom prst="rect">
              <a:avLst/>
            </a:prstGeom>
            <a:noFill/>
            <a:ln w="381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9404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552160-5319-4683-A424-737196E0ED01}"/>
              </a:ext>
            </a:extLst>
          </p:cNvPr>
          <p:cNvSpPr txBox="1"/>
          <p:nvPr/>
        </p:nvSpPr>
        <p:spPr>
          <a:xfrm>
            <a:off x="914400" y="417095"/>
            <a:ext cx="420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</a:t>
            </a:r>
            <a:r>
              <a:rPr lang="ko-KR" altLang="en-US" b="1" spc="300" dirty="0"/>
              <a:t>을 사용하기 위한 준비물은 </a:t>
            </a:r>
            <a:r>
              <a:rPr lang="en-US" altLang="ko-KR" b="1" spc="300" dirty="0"/>
              <a:t>?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6443D-A158-4478-B64E-E6B30AC64D69}"/>
              </a:ext>
            </a:extLst>
          </p:cNvPr>
          <p:cNvSpPr txBox="1"/>
          <p:nvPr/>
        </p:nvSpPr>
        <p:spPr>
          <a:xfrm>
            <a:off x="1155032" y="1243263"/>
            <a:ext cx="5917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</a:t>
            </a:r>
            <a:r>
              <a:rPr lang="ko-KR" altLang="en-US" dirty="0"/>
              <a:t>을 사용하기 위해서는 </a:t>
            </a:r>
            <a:r>
              <a:rPr lang="en-US" altLang="ko-KR" dirty="0"/>
              <a:t>3</a:t>
            </a:r>
            <a:r>
              <a:rPr lang="ko-KR" altLang="en-US" dirty="0"/>
              <a:t>가지의 준비물이 필요합니다</a:t>
            </a:r>
            <a:r>
              <a:rPr lang="en-US" altLang="ko-KR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A33661-AF31-4623-9730-841859D88A58}"/>
              </a:ext>
            </a:extLst>
          </p:cNvPr>
          <p:cNvSpPr txBox="1"/>
          <p:nvPr/>
        </p:nvSpPr>
        <p:spPr>
          <a:xfrm>
            <a:off x="1557994" y="1756246"/>
            <a:ext cx="3464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첫 번째로</a:t>
            </a:r>
            <a:r>
              <a:rPr lang="en-US" altLang="ko-KR" sz="1400" dirty="0"/>
              <a:t>, Git </a:t>
            </a:r>
            <a:r>
              <a:rPr lang="ko-KR" altLang="en-US" sz="1400" dirty="0"/>
              <a:t>당연히 빠져서는 안되겠죠</a:t>
            </a:r>
            <a:endParaRPr lang="en-US" altLang="ko-KR" sz="1400" dirty="0"/>
          </a:p>
        </p:txBody>
      </p:sp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DCE611CB-454C-4C1E-9AE5-C094E0DD1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57994" y="4011560"/>
            <a:ext cx="1693171" cy="16931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BDE458-933F-4EBF-83B4-FCA232F7BC01}"/>
              </a:ext>
            </a:extLst>
          </p:cNvPr>
          <p:cNvSpPr txBox="1"/>
          <p:nvPr/>
        </p:nvSpPr>
        <p:spPr>
          <a:xfrm>
            <a:off x="1557994" y="2207674"/>
            <a:ext cx="7030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두 번째로</a:t>
            </a:r>
            <a:r>
              <a:rPr lang="en-US" altLang="ko-KR" sz="1400" dirty="0"/>
              <a:t>, Integrated Development Environment (IDE) </a:t>
            </a:r>
            <a:r>
              <a:rPr lang="ko-KR" altLang="en-US" sz="1400" dirty="0"/>
              <a:t>통합 개발 환경이 필요합니다</a:t>
            </a:r>
            <a:r>
              <a:rPr lang="en-US" altLang="ko-KR" sz="1400" dirty="0"/>
              <a:t>.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ECBBB2F-0A04-4260-AFEB-9387A6C156F0}"/>
              </a:ext>
            </a:extLst>
          </p:cNvPr>
          <p:cNvGrpSpPr/>
          <p:nvPr/>
        </p:nvGrpSpPr>
        <p:grpSpPr>
          <a:xfrm>
            <a:off x="4508097" y="4154968"/>
            <a:ext cx="1587903" cy="1549763"/>
            <a:chOff x="4412694" y="3913422"/>
            <a:chExt cx="1587903" cy="154976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94D9780-3EF4-4C47-8353-7D0704677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4412694" y="3913423"/>
              <a:ext cx="706703" cy="706703"/>
            </a:xfrm>
            <a:prstGeom prst="rect">
              <a:avLst/>
            </a:prstGeom>
          </p:spPr>
        </p:pic>
        <p:pic>
          <p:nvPicPr>
            <p:cNvPr id="11" name="그림 10" descr="그리기이(가) 표시된 사진&#10;&#10;자동 생성된 설명">
              <a:extLst>
                <a:ext uri="{FF2B5EF4-FFF2-40B4-BE49-F238E27FC236}">
                  <a16:creationId xmlns:a16="http://schemas.microsoft.com/office/drawing/2014/main" id="{2EBFB51F-4010-4AF1-AB8B-B3DC33DF3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3894" y="3913422"/>
              <a:ext cx="706703" cy="706703"/>
            </a:xfrm>
            <a:prstGeom prst="rect">
              <a:avLst/>
            </a:prstGeom>
          </p:spPr>
        </p:pic>
        <p:pic>
          <p:nvPicPr>
            <p:cNvPr id="13" name="그림 12" descr="그리기이(가) 표시된 사진&#10;&#10;자동 생성된 설명">
              <a:extLst>
                <a:ext uri="{FF2B5EF4-FFF2-40B4-BE49-F238E27FC236}">
                  <a16:creationId xmlns:a16="http://schemas.microsoft.com/office/drawing/2014/main" id="{B9D28524-DD2F-402C-B201-74515B27A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2694" y="4756482"/>
              <a:ext cx="706703" cy="706703"/>
            </a:xfrm>
            <a:prstGeom prst="rect">
              <a:avLst/>
            </a:prstGeom>
          </p:spPr>
        </p:pic>
        <p:pic>
          <p:nvPicPr>
            <p:cNvPr id="15" name="그림 14" descr="그리기, 옅은이(가) 표시된 사진&#10;&#10;자동 생성된 설명">
              <a:extLst>
                <a:ext uri="{FF2B5EF4-FFF2-40B4-BE49-F238E27FC236}">
                  <a16:creationId xmlns:a16="http://schemas.microsoft.com/office/drawing/2014/main" id="{D5B59F2D-55DF-457D-86AF-2459FF171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3894" y="4756482"/>
              <a:ext cx="706703" cy="706703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ABFFDE0-D596-400E-AA9C-7A98DC69FF59}"/>
              </a:ext>
            </a:extLst>
          </p:cNvPr>
          <p:cNvSpPr txBox="1"/>
          <p:nvPr/>
        </p:nvSpPr>
        <p:spPr>
          <a:xfrm>
            <a:off x="1557993" y="2658189"/>
            <a:ext cx="4295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마지막으로</a:t>
            </a:r>
            <a:r>
              <a:rPr lang="en-US" altLang="ko-KR" sz="1400" dirty="0"/>
              <a:t>, Git</a:t>
            </a:r>
            <a:r>
              <a:rPr lang="ko-KR" altLang="en-US" sz="1400" dirty="0"/>
              <a:t>을 편하게 다룰 수 있는 </a:t>
            </a:r>
            <a:r>
              <a:rPr lang="en-US" altLang="ko-KR" sz="1400" dirty="0"/>
              <a:t>SourceTree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39829FD-28CC-4938-8A22-A134E92D1C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932" y="4011559"/>
            <a:ext cx="1693171" cy="169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2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AE6BA2-7D78-41A3-882B-EC8F097E86F2}"/>
              </a:ext>
            </a:extLst>
          </p:cNvPr>
          <p:cNvSpPr txBox="1"/>
          <p:nvPr/>
        </p:nvSpPr>
        <p:spPr>
          <a:xfrm>
            <a:off x="914400" y="417095"/>
            <a:ext cx="4124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GitHub</a:t>
            </a:r>
            <a:r>
              <a:rPr lang="ko-KR" altLang="en-US" b="1" spc="300" dirty="0"/>
              <a:t>는 어떻게 사용하나요 </a:t>
            </a:r>
            <a:r>
              <a:rPr lang="en-US" altLang="ko-KR" b="1" spc="300" dirty="0"/>
              <a:t>?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127FD6-EBE7-4B64-A9C6-B8E2C2AACAC8}"/>
              </a:ext>
            </a:extLst>
          </p:cNvPr>
          <p:cNvSpPr txBox="1"/>
          <p:nvPr/>
        </p:nvSpPr>
        <p:spPr>
          <a:xfrm>
            <a:off x="914400" y="1025830"/>
            <a:ext cx="4592604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Email, password, username</a:t>
            </a:r>
            <a:r>
              <a:rPr lang="ko-KR" altLang="en-US" sz="1200" dirty="0"/>
              <a:t>을 입력하고 </a:t>
            </a:r>
            <a:r>
              <a:rPr lang="en-US" altLang="ko-KR" sz="1200" dirty="0"/>
              <a:t>Continue</a:t>
            </a:r>
            <a:r>
              <a:rPr lang="ko-KR" altLang="en-US" sz="1200" dirty="0"/>
              <a:t>를 클릭합니다</a:t>
            </a:r>
            <a:r>
              <a:rPr lang="en-US" altLang="ko-KR" sz="1200" dirty="0"/>
              <a:t>.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FB68E77-47B0-4C0A-B226-AE6E5984C760}"/>
              </a:ext>
            </a:extLst>
          </p:cNvPr>
          <p:cNvGrpSpPr/>
          <p:nvPr/>
        </p:nvGrpSpPr>
        <p:grpSpPr>
          <a:xfrm>
            <a:off x="914401" y="1425722"/>
            <a:ext cx="7258050" cy="3415220"/>
            <a:chOff x="914401" y="1425722"/>
            <a:chExt cx="7258050" cy="341522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79FED5E-EACA-4925-865C-3C4CC0E15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4401" y="1425722"/>
              <a:ext cx="7258050" cy="341522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57C8008-7434-48E6-A867-BAA927C39CE8}"/>
                </a:ext>
              </a:extLst>
            </p:cNvPr>
            <p:cNvSpPr/>
            <p:nvPr/>
          </p:nvSpPr>
          <p:spPr>
            <a:xfrm>
              <a:off x="6651127" y="4317250"/>
              <a:ext cx="1256427" cy="426189"/>
            </a:xfrm>
            <a:prstGeom prst="rect">
              <a:avLst/>
            </a:prstGeom>
            <a:noFill/>
            <a:ln w="381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5B9F87F-EEC5-4A5B-A396-1BC918E154EB}"/>
              </a:ext>
            </a:extLst>
          </p:cNvPr>
          <p:cNvSpPr txBox="1"/>
          <p:nvPr/>
        </p:nvSpPr>
        <p:spPr>
          <a:xfrm>
            <a:off x="914400" y="4944705"/>
            <a:ext cx="2245871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Create account</a:t>
            </a:r>
            <a:r>
              <a:rPr lang="ko-KR" altLang="en-US" sz="1200" dirty="0"/>
              <a:t>를 클릭합니다</a:t>
            </a:r>
            <a:r>
              <a:rPr lang="en-US" altLang="ko-KR" sz="1200" dirty="0"/>
              <a:t>.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C4B87BD-6268-40B1-B37C-25D618ED48B5}"/>
              </a:ext>
            </a:extLst>
          </p:cNvPr>
          <p:cNvGrpSpPr/>
          <p:nvPr/>
        </p:nvGrpSpPr>
        <p:grpSpPr>
          <a:xfrm>
            <a:off x="914400" y="5389642"/>
            <a:ext cx="7258050" cy="663390"/>
            <a:chOff x="914400" y="5389642"/>
            <a:chExt cx="7258050" cy="66339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2FCD7D4-CE0B-4ECD-BBD4-42EB6A9259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3313" b="3371"/>
            <a:stretch/>
          </p:blipFill>
          <p:spPr>
            <a:xfrm>
              <a:off x="914400" y="5389642"/>
              <a:ext cx="7258050" cy="66339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21755B1-23A2-4225-9FBE-D2199BB5672B}"/>
                </a:ext>
              </a:extLst>
            </p:cNvPr>
            <p:cNvSpPr/>
            <p:nvPr/>
          </p:nvSpPr>
          <p:spPr>
            <a:xfrm>
              <a:off x="3915211" y="5529759"/>
              <a:ext cx="1256427" cy="426189"/>
            </a:xfrm>
            <a:prstGeom prst="rect">
              <a:avLst/>
            </a:prstGeom>
            <a:noFill/>
            <a:ln w="381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8149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AE6BA2-7D78-41A3-882B-EC8F097E86F2}"/>
              </a:ext>
            </a:extLst>
          </p:cNvPr>
          <p:cNvSpPr txBox="1"/>
          <p:nvPr/>
        </p:nvSpPr>
        <p:spPr>
          <a:xfrm>
            <a:off x="914400" y="417095"/>
            <a:ext cx="4124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GitHub</a:t>
            </a:r>
            <a:r>
              <a:rPr lang="ko-KR" altLang="en-US" b="1" spc="300" dirty="0"/>
              <a:t>는 어떻게 사용하나요 </a:t>
            </a:r>
            <a:r>
              <a:rPr lang="en-US" altLang="ko-KR" b="1" spc="300" dirty="0"/>
              <a:t>?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127FD6-EBE7-4B64-A9C6-B8E2C2AACAC8}"/>
              </a:ext>
            </a:extLst>
          </p:cNvPr>
          <p:cNvSpPr txBox="1"/>
          <p:nvPr/>
        </p:nvSpPr>
        <p:spPr>
          <a:xfrm>
            <a:off x="914400" y="1025830"/>
            <a:ext cx="3264035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입력한 메일에 들어가서 </a:t>
            </a:r>
            <a:r>
              <a:rPr lang="en-US" altLang="ko-KR" sz="1200" dirty="0"/>
              <a:t>Code</a:t>
            </a:r>
            <a:r>
              <a:rPr lang="ko-KR" altLang="en-US" sz="1200" dirty="0"/>
              <a:t>를 확인합니다</a:t>
            </a:r>
            <a:r>
              <a:rPr lang="en-US" altLang="ko-KR" sz="1200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EE78830-978E-4BA2-9294-CF87481AA6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83"/>
          <a:stretch/>
        </p:blipFill>
        <p:spPr>
          <a:xfrm>
            <a:off x="1035185" y="1528482"/>
            <a:ext cx="6286500" cy="19005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805E6E9-9B2B-4237-BBF9-CC49CFE6B1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045"/>
          <a:stretch/>
        </p:blipFill>
        <p:spPr>
          <a:xfrm>
            <a:off x="1035185" y="4285130"/>
            <a:ext cx="6943725" cy="13550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286776-E315-40C2-BB93-635F33A7728B}"/>
              </a:ext>
            </a:extLst>
          </p:cNvPr>
          <p:cNvSpPr txBox="1"/>
          <p:nvPr/>
        </p:nvSpPr>
        <p:spPr>
          <a:xfrm>
            <a:off x="914400" y="3837438"/>
            <a:ext cx="3900427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해당 </a:t>
            </a:r>
            <a:r>
              <a:rPr lang="en-US" altLang="ko-KR" sz="1200" dirty="0"/>
              <a:t>Code</a:t>
            </a:r>
            <a:r>
              <a:rPr lang="ko-KR" altLang="en-US" sz="1200" dirty="0"/>
              <a:t>를 입력하면 자동으로 페이지가 전환됩니다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453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3BA4EA-49B1-40DD-8651-4B479B34BE21}"/>
              </a:ext>
            </a:extLst>
          </p:cNvPr>
          <p:cNvSpPr txBox="1"/>
          <p:nvPr/>
        </p:nvSpPr>
        <p:spPr>
          <a:xfrm>
            <a:off x="914400" y="417095"/>
            <a:ext cx="4663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GitHub</a:t>
            </a:r>
            <a:r>
              <a:rPr lang="ko-KR" altLang="en-US" b="1" spc="300" dirty="0">
                <a:solidFill>
                  <a:schemeClr val="accent2"/>
                </a:solidFill>
              </a:rPr>
              <a:t>저장소</a:t>
            </a:r>
            <a:r>
              <a:rPr lang="ko-KR" altLang="en-US" b="1" spc="300" dirty="0"/>
              <a:t>는 어떻게 만드나요 </a:t>
            </a:r>
            <a:r>
              <a:rPr lang="en-US" altLang="ko-KR" b="1" spc="300" dirty="0"/>
              <a:t>?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7491F6-EA60-476B-B8AC-AD6D027FC9BD}"/>
              </a:ext>
            </a:extLst>
          </p:cNvPr>
          <p:cNvSpPr txBox="1"/>
          <p:nvPr/>
        </p:nvSpPr>
        <p:spPr>
          <a:xfrm>
            <a:off x="914400" y="1025830"/>
            <a:ext cx="4961358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GitHub </a:t>
            </a:r>
            <a:r>
              <a:rPr lang="ko-KR" altLang="en-US" sz="1200" dirty="0"/>
              <a:t>사이트에서 로그인을 하시고 </a:t>
            </a:r>
            <a:r>
              <a:rPr lang="en-US" altLang="ko-KR" sz="1200" dirty="0"/>
              <a:t>Create repository</a:t>
            </a:r>
            <a:r>
              <a:rPr lang="ko-KR" altLang="en-US" sz="1200" dirty="0"/>
              <a:t>를 선택합니다</a:t>
            </a:r>
            <a:r>
              <a:rPr lang="en-US" altLang="ko-KR" sz="1200" dirty="0"/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5F31A80-85F0-4480-8E74-CF89C2F6BD46}"/>
              </a:ext>
            </a:extLst>
          </p:cNvPr>
          <p:cNvGrpSpPr/>
          <p:nvPr/>
        </p:nvGrpSpPr>
        <p:grpSpPr>
          <a:xfrm>
            <a:off x="914400" y="2638003"/>
            <a:ext cx="2310563" cy="3061998"/>
            <a:chOff x="1003411" y="2406419"/>
            <a:chExt cx="2860823" cy="3512067"/>
          </a:xfrm>
        </p:grpSpPr>
        <p:pic>
          <p:nvPicPr>
            <p:cNvPr id="5" name="그림 4" descr="스크린샷, 모니터이(가) 표시된 사진&#10;&#10;자동 생성된 설명">
              <a:extLst>
                <a:ext uri="{FF2B5EF4-FFF2-40B4-BE49-F238E27FC236}">
                  <a16:creationId xmlns:a16="http://schemas.microsoft.com/office/drawing/2014/main" id="{C004ED39-A3B3-42E4-BF8B-2954DC276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411" y="2406419"/>
              <a:ext cx="2860823" cy="351206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C111A4E-3016-48B2-88B5-D89D42E9D054}"/>
                </a:ext>
              </a:extLst>
            </p:cNvPr>
            <p:cNvSpPr/>
            <p:nvPr/>
          </p:nvSpPr>
          <p:spPr>
            <a:xfrm>
              <a:off x="1108608" y="4162453"/>
              <a:ext cx="1173346" cy="393364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B18ADBD-629A-4AED-8BF4-B3C922B468C0}"/>
              </a:ext>
            </a:extLst>
          </p:cNvPr>
          <p:cNvSpPr txBox="1"/>
          <p:nvPr/>
        </p:nvSpPr>
        <p:spPr>
          <a:xfrm>
            <a:off x="914400" y="1359447"/>
            <a:ext cx="5073825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Git</a:t>
            </a:r>
            <a:r>
              <a:rPr lang="ko-KR" altLang="en-US" sz="1200" dirty="0"/>
              <a:t>으로 관리되는 프로젝트 폴더 하나가 원격으로 저장되는 공간입니다</a:t>
            </a:r>
            <a:r>
              <a:rPr lang="en-US" altLang="ko-KR" sz="1200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F2434A-C596-4D0C-9A33-F25B4E68EF52}"/>
              </a:ext>
            </a:extLst>
          </p:cNvPr>
          <p:cNvSpPr txBox="1"/>
          <p:nvPr/>
        </p:nvSpPr>
        <p:spPr>
          <a:xfrm>
            <a:off x="8886719" y="1853468"/>
            <a:ext cx="2872005" cy="11646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Repository-name </a:t>
            </a:r>
            <a:r>
              <a:rPr lang="ko-KR" altLang="en-US" sz="1200" dirty="0"/>
              <a:t>영역에 프로젝트명을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입력해 주세요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Description </a:t>
            </a:r>
            <a:r>
              <a:rPr lang="ko-KR" altLang="en-US" sz="1200" dirty="0"/>
              <a:t>영역은 프로젝트의 설명을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입력해 주세요</a:t>
            </a:r>
            <a:r>
              <a:rPr lang="en-US" altLang="ko-KR" sz="1200" dirty="0"/>
              <a:t>. (</a:t>
            </a:r>
            <a:r>
              <a:rPr lang="ko-KR" altLang="en-US" sz="1200" dirty="0"/>
              <a:t>선택사항</a:t>
            </a:r>
            <a:r>
              <a:rPr lang="en-US" altLang="ko-KR" sz="1200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15D779-4CFD-4674-BB23-77CA3177AECD}"/>
              </a:ext>
            </a:extLst>
          </p:cNvPr>
          <p:cNvSpPr txBox="1"/>
          <p:nvPr/>
        </p:nvSpPr>
        <p:spPr>
          <a:xfrm>
            <a:off x="8886719" y="3018082"/>
            <a:ext cx="3272050" cy="14416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Public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오픈소스로 만들어서 사람들에게 공유하거나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기업들에게 공개할 포트폴리오로 사용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Private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외부에 공개되어서는 안되는 프로젝트</a:t>
            </a:r>
            <a:endParaRPr lang="en-US" altLang="ko-KR" sz="120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D4A4835-B3C3-4E76-A2A0-9551EB2FA84C}"/>
              </a:ext>
            </a:extLst>
          </p:cNvPr>
          <p:cNvGrpSpPr/>
          <p:nvPr/>
        </p:nvGrpSpPr>
        <p:grpSpPr>
          <a:xfrm>
            <a:off x="3395079" y="2044244"/>
            <a:ext cx="5091595" cy="4458763"/>
            <a:chOff x="3395079" y="2044244"/>
            <a:chExt cx="5091595" cy="445876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953FF23-FA94-4719-B200-8928E8090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5079" y="2044244"/>
              <a:ext cx="5091595" cy="445876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DC36831-2395-42C1-BC23-AA548ED005DB}"/>
                </a:ext>
              </a:extLst>
            </p:cNvPr>
            <p:cNvSpPr/>
            <p:nvPr/>
          </p:nvSpPr>
          <p:spPr>
            <a:xfrm>
              <a:off x="4602789" y="2755219"/>
              <a:ext cx="1950133" cy="525726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735D0D7-AADF-4250-A5EC-DCC3B6AF5CB3}"/>
                </a:ext>
              </a:extLst>
            </p:cNvPr>
            <p:cNvSpPr/>
            <p:nvPr/>
          </p:nvSpPr>
          <p:spPr>
            <a:xfrm>
              <a:off x="3445917" y="3429000"/>
              <a:ext cx="1950133" cy="525726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C00D274-F1EE-4ADF-8694-6168AB6960F8}"/>
                </a:ext>
              </a:extLst>
            </p:cNvPr>
            <p:cNvSpPr/>
            <p:nvPr/>
          </p:nvSpPr>
          <p:spPr>
            <a:xfrm>
              <a:off x="3445917" y="3954726"/>
              <a:ext cx="2933304" cy="710975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C83CF0A-F328-45F1-808E-E46E66DE4CC0}"/>
                </a:ext>
              </a:extLst>
            </p:cNvPr>
            <p:cNvSpPr/>
            <p:nvPr/>
          </p:nvSpPr>
          <p:spPr>
            <a:xfrm>
              <a:off x="3445917" y="6085210"/>
              <a:ext cx="1182727" cy="417797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1466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6" grpId="0"/>
      <p:bldP spid="1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087018-A85C-4B93-88B1-AC13D2CBEB8E}"/>
              </a:ext>
            </a:extLst>
          </p:cNvPr>
          <p:cNvSpPr txBox="1"/>
          <p:nvPr/>
        </p:nvSpPr>
        <p:spPr>
          <a:xfrm>
            <a:off x="914400" y="417095"/>
            <a:ext cx="4663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GitHub</a:t>
            </a:r>
            <a:r>
              <a:rPr lang="ko-KR" altLang="en-US" b="1" spc="300" dirty="0">
                <a:solidFill>
                  <a:schemeClr val="accent2"/>
                </a:solidFill>
              </a:rPr>
              <a:t>저장소</a:t>
            </a:r>
            <a:r>
              <a:rPr lang="ko-KR" altLang="en-US" b="1" spc="300" dirty="0"/>
              <a:t>는 어떻게 만드나요 </a:t>
            </a:r>
            <a:r>
              <a:rPr lang="en-US" altLang="ko-KR" b="1" spc="300" dirty="0"/>
              <a:t>?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1014AC-933B-4F47-8B85-564C59F1C8E6}"/>
              </a:ext>
            </a:extLst>
          </p:cNvPr>
          <p:cNvSpPr txBox="1"/>
          <p:nvPr/>
        </p:nvSpPr>
        <p:spPr>
          <a:xfrm>
            <a:off x="914400" y="1025830"/>
            <a:ext cx="4259499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저장소를 생성하시면 아래와 같은 화면을 보실 수 있습니다</a:t>
            </a:r>
            <a:r>
              <a:rPr lang="en-US" altLang="ko-KR" sz="12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227E8D-AADA-44B0-B1D1-9B8E7E9FA6DE}"/>
              </a:ext>
            </a:extLst>
          </p:cNvPr>
          <p:cNvSpPr txBox="1"/>
          <p:nvPr/>
        </p:nvSpPr>
        <p:spPr>
          <a:xfrm>
            <a:off x="914399" y="1366175"/>
            <a:ext cx="8263160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GitHub</a:t>
            </a:r>
            <a:r>
              <a:rPr lang="ko-KR" altLang="en-US" sz="1200" dirty="0"/>
              <a:t>저장소의 </a:t>
            </a:r>
            <a:r>
              <a:rPr lang="en-US" altLang="ko-KR" sz="1200" dirty="0"/>
              <a:t>URL</a:t>
            </a:r>
            <a:r>
              <a:rPr lang="ko-KR" altLang="en-US" sz="1200" dirty="0"/>
              <a:t>을 보시면 사용자명</a:t>
            </a:r>
            <a:r>
              <a:rPr lang="en-US" altLang="ko-KR" sz="1200" dirty="0"/>
              <a:t>(</a:t>
            </a:r>
            <a:r>
              <a:rPr lang="en-US" altLang="ko-KR" sz="1200" dirty="0" err="1"/>
              <a:t>NaYongTae</a:t>
            </a:r>
            <a:r>
              <a:rPr lang="en-US" altLang="ko-KR" sz="1200" dirty="0"/>
              <a:t>)</a:t>
            </a:r>
            <a:r>
              <a:rPr lang="ko-KR" altLang="en-US" sz="1200" dirty="0"/>
              <a:t>과 저장소명</a:t>
            </a:r>
            <a:r>
              <a:rPr lang="en-US" altLang="ko-KR" sz="1200" dirty="0"/>
              <a:t>(</a:t>
            </a:r>
            <a:r>
              <a:rPr lang="en-US" altLang="ko-KR" sz="1200" dirty="0" err="1"/>
              <a:t>github</a:t>
            </a:r>
            <a:r>
              <a:rPr lang="en-US" altLang="ko-KR" sz="1200" dirty="0"/>
              <a:t>-project)</a:t>
            </a:r>
            <a:r>
              <a:rPr lang="ko-KR" altLang="en-US" sz="1200" dirty="0"/>
              <a:t>이 들어가 있는 것을 볼 수 있습니다</a:t>
            </a:r>
            <a:r>
              <a:rPr lang="en-US" altLang="ko-KR" sz="1200" dirty="0"/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3D2D1E5-B81C-42D8-AA65-B143249B7A0B}"/>
              </a:ext>
            </a:extLst>
          </p:cNvPr>
          <p:cNvGrpSpPr/>
          <p:nvPr/>
        </p:nvGrpSpPr>
        <p:grpSpPr>
          <a:xfrm>
            <a:off x="1027859" y="1939195"/>
            <a:ext cx="8486775" cy="4183699"/>
            <a:chOff x="1027859" y="1939195"/>
            <a:chExt cx="8486775" cy="418369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16F1DAA-802D-4197-BF17-3B76DE20B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7859" y="1939195"/>
              <a:ext cx="8486775" cy="418369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027143-2EF3-4DE4-9D4B-B92A3A41C759}"/>
                </a:ext>
              </a:extLst>
            </p:cNvPr>
            <p:cNvSpPr/>
            <p:nvPr/>
          </p:nvSpPr>
          <p:spPr>
            <a:xfrm>
              <a:off x="4319838" y="3429000"/>
              <a:ext cx="3182471" cy="312646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56603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9450E5-66FB-4BA3-BFBC-3F2E0570AD4C}"/>
              </a:ext>
            </a:extLst>
          </p:cNvPr>
          <p:cNvSpPr txBox="1"/>
          <p:nvPr/>
        </p:nvSpPr>
        <p:spPr>
          <a:xfrm>
            <a:off x="914400" y="417095"/>
            <a:ext cx="4875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GitHub</a:t>
            </a:r>
            <a:r>
              <a:rPr lang="ko-KR" altLang="en-US" b="1" spc="300" dirty="0"/>
              <a:t>에 올려선 안되는 파일 설정 </a:t>
            </a:r>
            <a:r>
              <a:rPr lang="en-US" altLang="ko-KR" b="1" spc="300" dirty="0"/>
              <a:t>!</a:t>
            </a:r>
            <a:endParaRPr lang="ko-KR" altLang="en-US" b="1" spc="3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C7040C-D8FD-4ECC-96B5-CFDD62099DD9}"/>
              </a:ext>
            </a:extLst>
          </p:cNvPr>
          <p:cNvSpPr txBox="1"/>
          <p:nvPr/>
        </p:nvSpPr>
        <p:spPr>
          <a:xfrm>
            <a:off x="914400" y="1354659"/>
            <a:ext cx="9251251" cy="11646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프로젝트를 진행하면 </a:t>
            </a:r>
            <a:r>
              <a:rPr lang="en-US" altLang="ko-KR" sz="1200" dirty="0"/>
              <a:t>Git</a:t>
            </a:r>
            <a:r>
              <a:rPr lang="ko-KR" altLang="en-US" sz="1200" dirty="0"/>
              <a:t>으로 관리하는 </a:t>
            </a:r>
            <a:r>
              <a:rPr lang="en-US" altLang="ko-KR" sz="1200" dirty="0"/>
              <a:t>GitHub</a:t>
            </a:r>
            <a:r>
              <a:rPr lang="ko-KR" altLang="en-US" sz="1200" dirty="0"/>
              <a:t>에 올려서는 안되는 파일들이 있을 수 있습니다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예를 들면</a:t>
            </a:r>
            <a:r>
              <a:rPr lang="en-US" altLang="ko-KR" sz="1200" dirty="0"/>
              <a:t>, </a:t>
            </a:r>
            <a:r>
              <a:rPr lang="ko-KR" altLang="en-US" sz="1200" dirty="0"/>
              <a:t>코드를 실행하면 자동으로 생성되는 파일들이나</a:t>
            </a:r>
            <a:r>
              <a:rPr lang="en-US" altLang="ko-KR" sz="1200" dirty="0"/>
              <a:t> </a:t>
            </a:r>
            <a:r>
              <a:rPr lang="ko-KR" altLang="en-US" sz="1200" dirty="0"/>
              <a:t>다운로드 받는 패키지들은 굳이 </a:t>
            </a:r>
            <a:r>
              <a:rPr lang="en-US" altLang="ko-KR" sz="1200" dirty="0"/>
              <a:t>Git</a:t>
            </a:r>
            <a:r>
              <a:rPr lang="ko-KR" altLang="en-US" sz="1200" dirty="0"/>
              <a:t>에 무리를 주거나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GitHub </a:t>
            </a:r>
            <a:r>
              <a:rPr lang="ko-KR" altLang="en-US" sz="1200" dirty="0"/>
              <a:t>용량을 차지하게 할 필요가 없습니다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또는 보안적으로 정말 중요한 내용</a:t>
            </a:r>
            <a:r>
              <a:rPr lang="en-US" altLang="ko-KR" sz="1200" dirty="0"/>
              <a:t> (</a:t>
            </a:r>
            <a:r>
              <a:rPr lang="ko-KR" altLang="en-US" sz="1200" dirty="0"/>
              <a:t>데이터베이스 계정 등이 담긴 파일</a:t>
            </a:r>
            <a:r>
              <a:rPr lang="en-US" altLang="ko-KR" sz="1200" dirty="0"/>
              <a:t>)</a:t>
            </a:r>
            <a:r>
              <a:rPr lang="ko-KR" altLang="en-US" sz="1200" dirty="0"/>
              <a:t>은 오픈소스 프로젝트라도 대중에게 공개되면 곤란할 겁니다</a:t>
            </a:r>
            <a:r>
              <a:rPr lang="en-US" altLang="ko-KR" sz="1200" dirty="0"/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5207397-0374-4D84-B2E0-3C92F39B78A5}"/>
              </a:ext>
            </a:extLst>
          </p:cNvPr>
          <p:cNvGrpSpPr/>
          <p:nvPr/>
        </p:nvGrpSpPr>
        <p:grpSpPr>
          <a:xfrm>
            <a:off x="914400" y="2502329"/>
            <a:ext cx="6252674" cy="1009167"/>
            <a:chOff x="914400" y="2502329"/>
            <a:chExt cx="6252674" cy="10091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218C98B-C760-485A-A5E8-22DF75B53385}"/>
                </a:ext>
              </a:extLst>
            </p:cNvPr>
            <p:cNvSpPr txBox="1"/>
            <p:nvPr/>
          </p:nvSpPr>
          <p:spPr>
            <a:xfrm>
              <a:off x="914400" y="2502329"/>
              <a:ext cx="3212161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/>
                <a:t>이럴 때 사용 되는게 </a:t>
              </a:r>
              <a:r>
                <a:rPr lang="en-US" altLang="ko-KR" sz="1200" dirty="0"/>
                <a:t>.</a:t>
              </a:r>
              <a:r>
                <a:rPr lang="en-US" altLang="ko-KR" sz="1200" dirty="0" err="1"/>
                <a:t>gitignore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파일 입니다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FD8679-55C8-4578-8FFC-BD1E02B77CBC}"/>
                </a:ext>
              </a:extLst>
            </p:cNvPr>
            <p:cNvSpPr txBox="1"/>
            <p:nvPr/>
          </p:nvSpPr>
          <p:spPr>
            <a:xfrm>
              <a:off x="914400" y="2844262"/>
              <a:ext cx="5558958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/>
                <a:t>STS </a:t>
              </a:r>
              <a:r>
                <a:rPr lang="ko-KR" altLang="en-US" sz="1200" dirty="0"/>
                <a:t>프로젝트의 폴더 바로 안쪽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최상위 공간에 </a:t>
              </a:r>
              <a:r>
                <a:rPr lang="en-US" altLang="ko-KR" sz="1200" dirty="0"/>
                <a:t>.</a:t>
              </a:r>
              <a:r>
                <a:rPr lang="en-US" altLang="ko-KR" sz="1200" dirty="0" err="1"/>
                <a:t>gitignore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파일을 생성 합니다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E930DA-9083-4E47-8DD3-4C54E7CB805C}"/>
                </a:ext>
              </a:extLst>
            </p:cNvPr>
            <p:cNvSpPr txBox="1"/>
            <p:nvPr/>
          </p:nvSpPr>
          <p:spPr>
            <a:xfrm>
              <a:off x="914400" y="3177879"/>
              <a:ext cx="6252674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/>
                <a:t>STS </a:t>
              </a:r>
              <a:r>
                <a:rPr lang="ko-KR" altLang="en-US" sz="1200" dirty="0"/>
                <a:t>프로젝트명</a:t>
              </a:r>
              <a:r>
                <a:rPr lang="en-US" altLang="ko-KR" sz="1200" dirty="0"/>
                <a:t>(</a:t>
              </a:r>
              <a:r>
                <a:rPr lang="en-US" altLang="ko-KR" sz="1200" dirty="0" err="1"/>
                <a:t>HelloJava</a:t>
              </a:r>
              <a:r>
                <a:rPr lang="en-US" altLang="ko-KR" sz="1200" dirty="0"/>
                <a:t>)</a:t>
              </a:r>
              <a:r>
                <a:rPr lang="ko-KR" altLang="en-US" sz="1200" dirty="0"/>
                <a:t>를 </a:t>
              </a:r>
              <a:r>
                <a:rPr lang="ko-KR" altLang="en-US" sz="1200" dirty="0" err="1"/>
                <a:t>우클릭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→ New → File → </a:t>
              </a:r>
              <a:r>
                <a:rPr lang="ko-KR" altLang="en-US" sz="1200" dirty="0"/>
                <a:t>파일명에 </a:t>
              </a:r>
              <a:r>
                <a:rPr lang="en-US" altLang="ko-KR" sz="1200" dirty="0"/>
                <a:t>.</a:t>
              </a:r>
              <a:r>
                <a:rPr lang="en-US" altLang="ko-KR" sz="1200" dirty="0" err="1"/>
                <a:t>gitignore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입력 후 생성</a:t>
              </a:r>
              <a:endParaRPr lang="en-US" altLang="ko-KR" sz="12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ECB82A5-A269-4DC6-B919-601F20A63A67}"/>
              </a:ext>
            </a:extLst>
          </p:cNvPr>
          <p:cNvGrpSpPr/>
          <p:nvPr/>
        </p:nvGrpSpPr>
        <p:grpSpPr>
          <a:xfrm>
            <a:off x="914400" y="3531607"/>
            <a:ext cx="7675499" cy="661168"/>
            <a:chOff x="914400" y="3531607"/>
            <a:chExt cx="7675499" cy="6611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14BDB1-C02F-44A2-855B-4CD11272F0D2}"/>
                </a:ext>
              </a:extLst>
            </p:cNvPr>
            <p:cNvSpPr txBox="1"/>
            <p:nvPr/>
          </p:nvSpPr>
          <p:spPr>
            <a:xfrm>
              <a:off x="914400" y="3531607"/>
              <a:ext cx="6623352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/>
                <a:t>생성된 </a:t>
              </a:r>
              <a:r>
                <a:rPr lang="en-US" altLang="ko-KR" sz="1200" dirty="0"/>
                <a:t>.</a:t>
              </a:r>
              <a:r>
                <a:rPr lang="en-US" altLang="ko-KR" sz="1200" dirty="0" err="1"/>
                <a:t>gitignore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파일은 숨김 파일이라서 </a:t>
              </a:r>
              <a:r>
                <a:rPr lang="en-US" altLang="ko-KR" sz="1200" dirty="0"/>
                <a:t>STS</a:t>
              </a:r>
              <a:r>
                <a:rPr lang="ko-KR" altLang="en-US" sz="1200" dirty="0"/>
                <a:t>에서 확인하기 위해선 필터 설정을 해야 합니다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504EAC6-3BBD-4530-9E1C-A67E2B092C39}"/>
                </a:ext>
              </a:extLst>
            </p:cNvPr>
            <p:cNvSpPr txBox="1"/>
            <p:nvPr/>
          </p:nvSpPr>
          <p:spPr>
            <a:xfrm>
              <a:off x="914400" y="3859158"/>
              <a:ext cx="7675499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/>
                <a:t>STS </a:t>
              </a:r>
              <a:r>
                <a:rPr lang="ko-KR" altLang="en-US" sz="1200" dirty="0"/>
                <a:t>메뉴 중 </a:t>
              </a:r>
              <a:r>
                <a:rPr lang="en-US" altLang="ko-KR" sz="1200" dirty="0"/>
                <a:t>Window </a:t>
              </a:r>
              <a:r>
                <a:rPr lang="ko-KR" altLang="en-US" sz="1200" dirty="0"/>
                <a:t>선택 → </a:t>
              </a:r>
              <a:r>
                <a:rPr lang="en-US" altLang="ko-KR" sz="1200" dirty="0"/>
                <a:t>Navigation → Show View Menu</a:t>
              </a:r>
              <a:r>
                <a:rPr lang="ko-KR" altLang="en-US" sz="1200" dirty="0"/>
                <a:t>를 선택 하거나 단축키</a:t>
              </a:r>
              <a:r>
                <a:rPr lang="en-US" altLang="ko-KR" sz="1200" dirty="0"/>
                <a:t> Ctrl + F10 </a:t>
              </a:r>
              <a:r>
                <a:rPr lang="ko-KR" altLang="en-US" sz="1200" dirty="0"/>
                <a:t>을 누릅니다</a:t>
              </a:r>
              <a:r>
                <a:rPr lang="en-US" altLang="ko-KR" sz="1200" dirty="0"/>
                <a:t>.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6A485C5-F273-4BD1-A363-D640C4C562BC}"/>
              </a:ext>
            </a:extLst>
          </p:cNvPr>
          <p:cNvGrpSpPr/>
          <p:nvPr/>
        </p:nvGrpSpPr>
        <p:grpSpPr>
          <a:xfrm>
            <a:off x="989068" y="4298739"/>
            <a:ext cx="2451704" cy="2300316"/>
            <a:chOff x="989068" y="4062575"/>
            <a:chExt cx="2514783" cy="2536479"/>
          </a:xfrm>
        </p:grpSpPr>
        <p:pic>
          <p:nvPicPr>
            <p:cNvPr id="11" name="그림 1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2B6B14CD-956E-492A-9EDA-EE722446B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964" y="4062575"/>
              <a:ext cx="2388808" cy="253647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A2DD981-C82B-4AD3-9FEC-E8AFFCE87994}"/>
                </a:ext>
              </a:extLst>
            </p:cNvPr>
            <p:cNvSpPr/>
            <p:nvPr/>
          </p:nvSpPr>
          <p:spPr>
            <a:xfrm>
              <a:off x="989068" y="5406182"/>
              <a:ext cx="2514783" cy="274427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6FC74EA-6A75-4F34-8515-F6CEF4C86234}"/>
              </a:ext>
            </a:extLst>
          </p:cNvPr>
          <p:cNvSpPr txBox="1"/>
          <p:nvPr/>
        </p:nvSpPr>
        <p:spPr>
          <a:xfrm>
            <a:off x="3693879" y="4280936"/>
            <a:ext cx="2960939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메뉴창이 보이면 </a:t>
            </a:r>
            <a:r>
              <a:rPr lang="en-US" altLang="ko-KR" sz="1200" dirty="0"/>
              <a:t>Filters… </a:t>
            </a:r>
            <a:r>
              <a:rPr lang="ko-KR" altLang="en-US" sz="1200" dirty="0"/>
              <a:t>를 선택합니다</a:t>
            </a:r>
            <a:r>
              <a:rPr lang="en-US" altLang="ko-KR" sz="1200" dirty="0"/>
              <a:t>.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BD2CDA2-ECC5-4EB7-A3BD-C098DF28864B}"/>
              </a:ext>
            </a:extLst>
          </p:cNvPr>
          <p:cNvGrpSpPr/>
          <p:nvPr/>
        </p:nvGrpSpPr>
        <p:grpSpPr>
          <a:xfrm>
            <a:off x="3693879" y="5232972"/>
            <a:ext cx="3639058" cy="1352739"/>
            <a:chOff x="3823317" y="4729812"/>
            <a:chExt cx="3639058" cy="1352739"/>
          </a:xfrm>
        </p:grpSpPr>
        <p:pic>
          <p:nvPicPr>
            <p:cNvPr id="16" name="그림 1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D0820460-207C-4922-A168-0A5FA6B41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3317" y="4729812"/>
              <a:ext cx="3639058" cy="135273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657C753-F9B5-4390-A6BD-0CE3402C3192}"/>
                </a:ext>
              </a:extLst>
            </p:cNvPr>
            <p:cNvSpPr/>
            <p:nvPr/>
          </p:nvSpPr>
          <p:spPr>
            <a:xfrm>
              <a:off x="3823317" y="5022897"/>
              <a:ext cx="1169469" cy="274427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BB5C199-F82F-4567-B345-DB5B2BB4DB89}"/>
              </a:ext>
            </a:extLst>
          </p:cNvPr>
          <p:cNvSpPr txBox="1"/>
          <p:nvPr/>
        </p:nvSpPr>
        <p:spPr>
          <a:xfrm>
            <a:off x="7869196" y="5143589"/>
            <a:ext cx="3409908" cy="610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맨 위에 </a:t>
            </a:r>
            <a:r>
              <a:rPr lang="en-US" altLang="ko-KR" sz="1200" dirty="0"/>
              <a:t>.* resources</a:t>
            </a:r>
            <a:r>
              <a:rPr lang="ko-KR" altLang="en-US" sz="1200" dirty="0"/>
              <a:t>의 </a:t>
            </a:r>
            <a:r>
              <a:rPr lang="ko-KR" altLang="en-US" sz="1200" dirty="0">
                <a:solidFill>
                  <a:srgbClr val="FF0000"/>
                </a:solidFill>
              </a:rPr>
              <a:t>체크를 해제</a:t>
            </a:r>
            <a:r>
              <a:rPr lang="ko-KR" altLang="en-US" sz="1200" dirty="0"/>
              <a:t> 하면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STS </a:t>
            </a:r>
            <a:r>
              <a:rPr lang="ko-KR" altLang="en-US" sz="1200" dirty="0"/>
              <a:t>프로젝트에서 숨김 파일을 볼 수 있습니다</a:t>
            </a:r>
            <a:r>
              <a:rPr lang="en-US" altLang="ko-KR" sz="1200" dirty="0"/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412E0D-0305-4154-AA49-8F794863649E}"/>
              </a:ext>
            </a:extLst>
          </p:cNvPr>
          <p:cNvSpPr txBox="1"/>
          <p:nvPr/>
        </p:nvSpPr>
        <p:spPr>
          <a:xfrm>
            <a:off x="914400" y="1025830"/>
            <a:ext cx="10132902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GitHub</a:t>
            </a:r>
            <a:r>
              <a:rPr lang="ko-KR" altLang="en-US" sz="1200" dirty="0"/>
              <a:t>저장소까지 생성 했으니 내 </a:t>
            </a:r>
            <a:r>
              <a:rPr lang="en-US" altLang="ko-KR" sz="1200" dirty="0"/>
              <a:t>PC</a:t>
            </a:r>
            <a:r>
              <a:rPr lang="ko-KR" altLang="en-US" sz="1200" dirty="0"/>
              <a:t>의 </a:t>
            </a:r>
            <a:r>
              <a:rPr lang="en-US" altLang="ko-KR" sz="1200" dirty="0"/>
              <a:t>Git </a:t>
            </a:r>
            <a:r>
              <a:rPr lang="ko-KR" altLang="en-US" sz="1200" dirty="0"/>
              <a:t>저장소에 있는 소스 코드를 </a:t>
            </a:r>
            <a:r>
              <a:rPr lang="en-US" altLang="ko-KR" sz="1200" dirty="0"/>
              <a:t>GitHub</a:t>
            </a:r>
            <a:r>
              <a:rPr lang="ko-KR" altLang="en-US" sz="1200" dirty="0"/>
              <a:t>저장소에 올려야 하는데 그 전에 해야 할 일이 한가지 남았습니다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6515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9" grpId="0"/>
      <p:bldP spid="2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04EBF8-7BA5-4292-9444-3638092B5343}"/>
              </a:ext>
            </a:extLst>
          </p:cNvPr>
          <p:cNvSpPr txBox="1"/>
          <p:nvPr/>
        </p:nvSpPr>
        <p:spPr>
          <a:xfrm>
            <a:off x="914400" y="417095"/>
            <a:ext cx="4875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GitHub</a:t>
            </a:r>
            <a:r>
              <a:rPr lang="ko-KR" altLang="en-US" b="1" spc="300" dirty="0"/>
              <a:t>에 올려선 안되는 파일 설정 </a:t>
            </a:r>
            <a:r>
              <a:rPr lang="en-US" altLang="ko-KR" b="1" spc="300" dirty="0"/>
              <a:t>!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60FE68-911F-44CC-BF8B-CBBAE15DEF68}"/>
              </a:ext>
            </a:extLst>
          </p:cNvPr>
          <p:cNvSpPr txBox="1"/>
          <p:nvPr/>
        </p:nvSpPr>
        <p:spPr>
          <a:xfrm>
            <a:off x="914400" y="1025830"/>
            <a:ext cx="5744906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.</a:t>
            </a:r>
            <a:r>
              <a:rPr lang="en-US" altLang="ko-KR" sz="1200" dirty="0" err="1"/>
              <a:t>gitignore</a:t>
            </a:r>
            <a:r>
              <a:rPr lang="ko-KR" altLang="en-US" sz="1200" dirty="0"/>
              <a:t>를 사용하기 위해서 우선 </a:t>
            </a:r>
            <a:r>
              <a:rPr lang="en-US" altLang="ko-KR" sz="1200" dirty="0"/>
              <a:t>STS</a:t>
            </a:r>
            <a:r>
              <a:rPr lang="ko-KR" altLang="en-US" sz="1200" dirty="0"/>
              <a:t>에서 새로운 파일을 하나 생성 하겠습니다</a:t>
            </a:r>
            <a:r>
              <a:rPr lang="en-US" altLang="ko-KR" sz="12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2B188E-5854-4685-880C-DE0777F58534}"/>
              </a:ext>
            </a:extLst>
          </p:cNvPr>
          <p:cNvSpPr txBox="1"/>
          <p:nvPr/>
        </p:nvSpPr>
        <p:spPr>
          <a:xfrm>
            <a:off x="914400" y="1359447"/>
            <a:ext cx="3023905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secret-</a:t>
            </a:r>
            <a:r>
              <a:rPr lang="en-US" altLang="ko-KR" sz="1200" dirty="0" err="1"/>
              <a:t>board.jsp</a:t>
            </a:r>
            <a:r>
              <a:rPr lang="en-US" altLang="ko-KR" sz="1200" dirty="0"/>
              <a:t> </a:t>
            </a:r>
            <a:r>
              <a:rPr lang="ko-KR" altLang="en-US" sz="1200" dirty="0"/>
              <a:t>파일을 생성</a:t>
            </a:r>
            <a:r>
              <a:rPr lang="en-US" altLang="ko-KR" sz="1200" dirty="0"/>
              <a:t> </a:t>
            </a:r>
            <a:r>
              <a:rPr lang="ko-KR" altLang="en-US" sz="1200" dirty="0"/>
              <a:t>하겠습니다</a:t>
            </a:r>
            <a:r>
              <a:rPr lang="en-US" altLang="ko-KR" sz="1200" dirty="0"/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781EC58-E46D-4341-AD6C-27DA2FFED8AD}"/>
              </a:ext>
            </a:extLst>
          </p:cNvPr>
          <p:cNvGrpSpPr/>
          <p:nvPr/>
        </p:nvGrpSpPr>
        <p:grpSpPr>
          <a:xfrm>
            <a:off x="1031425" y="2524791"/>
            <a:ext cx="2619741" cy="3734321"/>
            <a:chOff x="1031425" y="2524791"/>
            <a:chExt cx="2619741" cy="373432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7B05E83-05CA-4962-BED7-A9DB5A3A8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425" y="2524791"/>
              <a:ext cx="2619741" cy="373432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5D547CD-1EFE-4BF3-918B-7C08C7F03452}"/>
                </a:ext>
              </a:extLst>
            </p:cNvPr>
            <p:cNvSpPr/>
            <p:nvPr/>
          </p:nvSpPr>
          <p:spPr>
            <a:xfrm>
              <a:off x="2067346" y="4181325"/>
              <a:ext cx="1169469" cy="274427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DAD29A3-1D36-4890-8BE8-FB0B19BBC922}"/>
              </a:ext>
            </a:extLst>
          </p:cNvPr>
          <p:cNvSpPr txBox="1"/>
          <p:nvPr/>
        </p:nvSpPr>
        <p:spPr>
          <a:xfrm>
            <a:off x="914399" y="1693064"/>
            <a:ext cx="9075433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SourceTree</a:t>
            </a:r>
            <a:r>
              <a:rPr lang="ko-KR" altLang="en-US" sz="1200" dirty="0"/>
              <a:t>에서 </a:t>
            </a:r>
            <a:r>
              <a:rPr lang="en-US" altLang="ko-KR" sz="1200" dirty="0"/>
              <a:t>master </a:t>
            </a:r>
            <a:r>
              <a:rPr lang="ko-KR" altLang="en-US" sz="1200" dirty="0" err="1"/>
              <a:t>브랜치의</a:t>
            </a:r>
            <a:r>
              <a:rPr lang="ko-KR" altLang="en-US" sz="1200" dirty="0"/>
              <a:t> 파일 상태를 보면 </a:t>
            </a:r>
            <a:r>
              <a:rPr lang="en-US" altLang="ko-KR" sz="1200" dirty="0"/>
              <a:t>.</a:t>
            </a:r>
            <a:r>
              <a:rPr lang="en-US" altLang="ko-KR" sz="1200" dirty="0" err="1"/>
              <a:t>gitignore</a:t>
            </a:r>
            <a:r>
              <a:rPr lang="en-US" altLang="ko-KR" sz="1200" dirty="0"/>
              <a:t> </a:t>
            </a:r>
            <a:r>
              <a:rPr lang="ko-KR" altLang="en-US" sz="1200" dirty="0"/>
              <a:t>파일과 </a:t>
            </a:r>
            <a:r>
              <a:rPr lang="en-US" altLang="ko-KR" sz="1200" dirty="0"/>
              <a:t>secret-</a:t>
            </a:r>
            <a:r>
              <a:rPr lang="en-US" altLang="ko-KR" sz="1200" dirty="0" err="1"/>
              <a:t>board.jsp</a:t>
            </a:r>
            <a:r>
              <a:rPr lang="en-US" altLang="ko-KR" sz="1200" dirty="0"/>
              <a:t> </a:t>
            </a:r>
            <a:r>
              <a:rPr lang="ko-KR" altLang="en-US" sz="1200" dirty="0"/>
              <a:t>파일이 추가된 내용을 확인 할 수 있습니다</a:t>
            </a:r>
            <a:r>
              <a:rPr lang="en-US" altLang="ko-KR" sz="1200" dirty="0"/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69DE07B-002C-47CA-A59D-C7CA74EC9D87}"/>
              </a:ext>
            </a:extLst>
          </p:cNvPr>
          <p:cNvGrpSpPr/>
          <p:nvPr/>
        </p:nvGrpSpPr>
        <p:grpSpPr>
          <a:xfrm>
            <a:off x="4565874" y="2266084"/>
            <a:ext cx="5251732" cy="4277746"/>
            <a:chOff x="4565874" y="2266084"/>
            <a:chExt cx="5251732" cy="4277746"/>
          </a:xfrm>
        </p:grpSpPr>
        <p:pic>
          <p:nvPicPr>
            <p:cNvPr id="11" name="그림 1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772023DE-0932-4533-B43F-20CCBCAB6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5874" y="2266084"/>
              <a:ext cx="5251732" cy="427774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9EFEB8B-BA0F-41DB-B574-294E2CEB7CE2}"/>
                </a:ext>
              </a:extLst>
            </p:cNvPr>
            <p:cNvSpPr/>
            <p:nvPr/>
          </p:nvSpPr>
          <p:spPr>
            <a:xfrm>
              <a:off x="5759178" y="4404957"/>
              <a:ext cx="3303902" cy="498816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3764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C579FB-C9D1-4F46-A4FD-FD04949409D2}"/>
              </a:ext>
            </a:extLst>
          </p:cNvPr>
          <p:cNvSpPr txBox="1"/>
          <p:nvPr/>
        </p:nvSpPr>
        <p:spPr>
          <a:xfrm>
            <a:off x="914400" y="417095"/>
            <a:ext cx="4875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GitHub</a:t>
            </a:r>
            <a:r>
              <a:rPr lang="ko-KR" altLang="en-US" b="1" spc="300" dirty="0"/>
              <a:t>에 올려선 안되는 파일 설정 </a:t>
            </a:r>
            <a:r>
              <a:rPr lang="en-US" altLang="ko-KR" b="1" spc="300" dirty="0"/>
              <a:t>!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6F7EEA-673F-4E0B-A9FD-5511095B1299}"/>
              </a:ext>
            </a:extLst>
          </p:cNvPr>
          <p:cNvSpPr txBox="1"/>
          <p:nvPr/>
        </p:nvSpPr>
        <p:spPr>
          <a:xfrm>
            <a:off x="914400" y="1025830"/>
            <a:ext cx="4837927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STS</a:t>
            </a:r>
            <a:r>
              <a:rPr lang="ko-KR" altLang="en-US" sz="1200" dirty="0"/>
              <a:t>에서 </a:t>
            </a:r>
            <a:r>
              <a:rPr lang="en-US" altLang="ko-KR" sz="1200" dirty="0"/>
              <a:t>.</a:t>
            </a:r>
            <a:r>
              <a:rPr lang="en-US" altLang="ko-KR" sz="1200" dirty="0" err="1"/>
              <a:t>gitignore</a:t>
            </a:r>
            <a:r>
              <a:rPr lang="en-US" altLang="ko-KR" sz="1200" dirty="0"/>
              <a:t> </a:t>
            </a:r>
            <a:r>
              <a:rPr lang="ko-KR" altLang="en-US" sz="1200" dirty="0"/>
              <a:t>파일에다가 </a:t>
            </a:r>
            <a:r>
              <a:rPr lang="en-US" altLang="ko-KR" sz="1200" dirty="0"/>
              <a:t>secret-</a:t>
            </a:r>
            <a:r>
              <a:rPr lang="en-US" altLang="ko-KR" sz="1200" dirty="0" err="1"/>
              <a:t>board.jsp</a:t>
            </a:r>
            <a:r>
              <a:rPr lang="en-US" altLang="ko-KR" sz="1200" dirty="0"/>
              <a:t> </a:t>
            </a:r>
            <a:r>
              <a:rPr lang="ko-KR" altLang="en-US" sz="1200" dirty="0"/>
              <a:t>이름을 추가 합시다</a:t>
            </a:r>
            <a:r>
              <a:rPr lang="en-US" altLang="ko-KR" sz="1200" dirty="0"/>
              <a:t>.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6FD5C8C8-ABFB-4C98-85B0-5E708CA7E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76" y="1470353"/>
            <a:ext cx="2436023" cy="8188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C96ECF-6534-48B3-A05C-CD20164F2758}"/>
              </a:ext>
            </a:extLst>
          </p:cNvPr>
          <p:cNvSpPr txBox="1"/>
          <p:nvPr/>
        </p:nvSpPr>
        <p:spPr>
          <a:xfrm>
            <a:off x="914400" y="2400148"/>
            <a:ext cx="9254649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다시 </a:t>
            </a:r>
            <a:r>
              <a:rPr lang="en-US" altLang="ko-KR" sz="1200" dirty="0"/>
              <a:t>SourceTree</a:t>
            </a:r>
            <a:r>
              <a:rPr lang="ko-KR" altLang="en-US" sz="1200" dirty="0"/>
              <a:t>를 확인해보면 이제는 </a:t>
            </a:r>
            <a:r>
              <a:rPr lang="en-US" altLang="ko-KR" sz="1200" dirty="0"/>
              <a:t>.</a:t>
            </a:r>
            <a:r>
              <a:rPr lang="en-US" altLang="ko-KR" sz="1200" dirty="0" err="1"/>
              <a:t>gitignore</a:t>
            </a:r>
            <a:r>
              <a:rPr lang="en-US" altLang="ko-KR" sz="1200" dirty="0"/>
              <a:t> </a:t>
            </a:r>
            <a:r>
              <a:rPr lang="ko-KR" altLang="en-US" sz="1200" dirty="0"/>
              <a:t>파일만 추가 되어 있고 </a:t>
            </a:r>
            <a:r>
              <a:rPr lang="en-US" altLang="ko-KR" sz="1200" dirty="0"/>
              <a:t>secret-</a:t>
            </a:r>
            <a:r>
              <a:rPr lang="en-US" altLang="ko-KR" sz="1200" dirty="0" err="1"/>
              <a:t>board.jsp</a:t>
            </a:r>
            <a:r>
              <a:rPr lang="en-US" altLang="ko-KR" sz="1200" dirty="0"/>
              <a:t> </a:t>
            </a:r>
            <a:r>
              <a:rPr lang="ko-KR" altLang="en-US" sz="1200" dirty="0"/>
              <a:t>파일은 사라진 것을 확인할 수 있습니다</a:t>
            </a:r>
            <a:r>
              <a:rPr lang="en-US" altLang="ko-KR" sz="1200" dirty="0"/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003A1D9-7949-4951-8478-19226CAFF0C9}"/>
              </a:ext>
            </a:extLst>
          </p:cNvPr>
          <p:cNvGrpSpPr/>
          <p:nvPr/>
        </p:nvGrpSpPr>
        <p:grpSpPr>
          <a:xfrm>
            <a:off x="1019276" y="2847857"/>
            <a:ext cx="4653241" cy="3790251"/>
            <a:chOff x="1019276" y="2847857"/>
            <a:chExt cx="4653241" cy="3790251"/>
          </a:xfrm>
        </p:grpSpPr>
        <p:pic>
          <p:nvPicPr>
            <p:cNvPr id="8" name="그림 7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F4F0F52E-4D16-494A-993C-061E2F087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76" y="2847857"/>
              <a:ext cx="4653241" cy="379025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25F2667-F0CB-4448-873A-04E7CB6F63B2}"/>
                </a:ext>
              </a:extLst>
            </p:cNvPr>
            <p:cNvSpPr/>
            <p:nvPr/>
          </p:nvSpPr>
          <p:spPr>
            <a:xfrm>
              <a:off x="2053025" y="3848670"/>
              <a:ext cx="1596483" cy="423925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6A4E5B2-B0F4-4217-B226-6FB2FE02EB52}"/>
                </a:ext>
              </a:extLst>
            </p:cNvPr>
            <p:cNvSpPr/>
            <p:nvPr/>
          </p:nvSpPr>
          <p:spPr>
            <a:xfrm>
              <a:off x="2053025" y="5273408"/>
              <a:ext cx="2179110" cy="558762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0205B68-1825-4896-870D-393499FB55CA}"/>
                </a:ext>
              </a:extLst>
            </p:cNvPr>
            <p:cNvSpPr/>
            <p:nvPr/>
          </p:nvSpPr>
          <p:spPr>
            <a:xfrm>
              <a:off x="5073705" y="6352248"/>
              <a:ext cx="598811" cy="285860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8682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9C8E22-7831-474B-91F6-A58D08E78F86}"/>
              </a:ext>
            </a:extLst>
          </p:cNvPr>
          <p:cNvSpPr txBox="1"/>
          <p:nvPr/>
        </p:nvSpPr>
        <p:spPr>
          <a:xfrm>
            <a:off x="914400" y="417095"/>
            <a:ext cx="4875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GitHub</a:t>
            </a:r>
            <a:r>
              <a:rPr lang="ko-KR" altLang="en-US" b="1" spc="300" dirty="0"/>
              <a:t>에 올려선 안되는 파일 설정 </a:t>
            </a:r>
            <a:r>
              <a:rPr lang="en-US" altLang="ko-KR" b="1" spc="300" dirty="0"/>
              <a:t>!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9C9351-A173-4769-BADB-695F3EB62F87}"/>
              </a:ext>
            </a:extLst>
          </p:cNvPr>
          <p:cNvSpPr txBox="1"/>
          <p:nvPr/>
        </p:nvSpPr>
        <p:spPr>
          <a:xfrm>
            <a:off x="914400" y="1025830"/>
            <a:ext cx="4563493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.</a:t>
            </a:r>
            <a:r>
              <a:rPr lang="en-US" altLang="ko-KR" sz="1200" dirty="0" err="1"/>
              <a:t>gitignore</a:t>
            </a:r>
            <a:r>
              <a:rPr lang="en-US" altLang="ko-KR" sz="1200" dirty="0"/>
              <a:t> </a:t>
            </a:r>
            <a:r>
              <a:rPr lang="ko-KR" altLang="en-US" sz="1200" dirty="0"/>
              <a:t>파일을 작성하기 편하게 도와주는 사이트가 있습니다</a:t>
            </a:r>
            <a:r>
              <a:rPr lang="en-US" altLang="ko-KR" sz="12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2E185-E835-46E4-9BF6-F24EE98AECC5}"/>
              </a:ext>
            </a:extLst>
          </p:cNvPr>
          <p:cNvSpPr txBox="1"/>
          <p:nvPr/>
        </p:nvSpPr>
        <p:spPr>
          <a:xfrm>
            <a:off x="914399" y="1359447"/>
            <a:ext cx="5485220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hlinkClick r:id="rId2"/>
              </a:rPr>
              <a:t>https://gitignore.io/</a:t>
            </a:r>
            <a:r>
              <a:rPr lang="en-US" altLang="ko-KR" sz="1200" dirty="0"/>
              <a:t> </a:t>
            </a:r>
            <a:r>
              <a:rPr lang="ko-KR" altLang="en-US" sz="1200" dirty="0"/>
              <a:t>에 접속하셔서 </a:t>
            </a:r>
            <a:r>
              <a:rPr lang="en-US" altLang="ko-KR" sz="1200" dirty="0"/>
              <a:t>Eclipse</a:t>
            </a:r>
            <a:r>
              <a:rPr lang="ko-KR" altLang="en-US" sz="1200" dirty="0"/>
              <a:t>를 검색하시고 생성 하시면 됩니다</a:t>
            </a:r>
            <a:r>
              <a:rPr lang="en-US" altLang="ko-KR" sz="1200" dirty="0"/>
              <a:t>.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282C1B7-3E9E-4252-9667-6AFE6EFED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80" y="1828529"/>
            <a:ext cx="3129861" cy="47730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023D4B-3B02-4835-8363-157E20E9B508}"/>
              </a:ext>
            </a:extLst>
          </p:cNvPr>
          <p:cNvSpPr txBox="1"/>
          <p:nvPr/>
        </p:nvSpPr>
        <p:spPr>
          <a:xfrm>
            <a:off x="4562559" y="1803982"/>
            <a:ext cx="5783378" cy="11646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생성된 파일을 복사하셔서 </a:t>
            </a:r>
            <a:r>
              <a:rPr lang="en-US" altLang="ko-KR" sz="1200" dirty="0"/>
              <a:t>.</a:t>
            </a:r>
            <a:r>
              <a:rPr lang="en-US" altLang="ko-KR" sz="1200" dirty="0" err="1"/>
              <a:t>gitignore</a:t>
            </a:r>
            <a:r>
              <a:rPr lang="en-US" altLang="ko-KR" sz="1200" dirty="0"/>
              <a:t> </a:t>
            </a:r>
            <a:r>
              <a:rPr lang="ko-KR" altLang="en-US" sz="1200" dirty="0"/>
              <a:t>파일에 붙여 넣어서 사용하도록 하겠습니다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복사한 내용에 </a:t>
            </a:r>
            <a:r>
              <a:rPr lang="en-US" altLang="ko-KR" sz="1200" dirty="0"/>
              <a:t>target/ </a:t>
            </a:r>
            <a:r>
              <a:rPr lang="ko-KR" altLang="en-US" sz="1200" dirty="0"/>
              <a:t>을 추가해 줍니다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target </a:t>
            </a:r>
            <a:r>
              <a:rPr lang="ko-KR" altLang="en-US" sz="1200" dirty="0"/>
              <a:t>폴더 아래의 모든 내용을 무시하겠다는 설정입니다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target</a:t>
            </a:r>
            <a:r>
              <a:rPr lang="ko-KR" altLang="en-US" sz="1200" dirty="0"/>
              <a:t>은 빌드 할 때마다 생기는 파일 이므로 공유할 필요가 없습니다</a:t>
            </a:r>
            <a:r>
              <a:rPr lang="en-US" altLang="ko-KR" sz="1200" dirty="0"/>
              <a:t>.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C4DF2CA-0B2D-4DAD-A508-3BB89A5B4F5C}"/>
              </a:ext>
            </a:extLst>
          </p:cNvPr>
          <p:cNvGrpSpPr/>
          <p:nvPr/>
        </p:nvGrpSpPr>
        <p:grpSpPr>
          <a:xfrm>
            <a:off x="6918691" y="3188262"/>
            <a:ext cx="5008970" cy="1951362"/>
            <a:chOff x="4562559" y="2968596"/>
            <a:chExt cx="7453835" cy="94423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941EF4E-F90B-4477-9E3E-DF083CF25F3D}"/>
                </a:ext>
              </a:extLst>
            </p:cNvPr>
            <p:cNvSpPr txBox="1"/>
            <p:nvPr/>
          </p:nvSpPr>
          <p:spPr>
            <a:xfrm>
              <a:off x="4562559" y="2968596"/>
              <a:ext cx="848309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rgbClr val="FF0000"/>
                  </a:solidFill>
                </a:rPr>
                <a:t>※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중요 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※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2C8600-1BCB-4B88-B686-8D341ABCCDFB}"/>
                </a:ext>
              </a:extLst>
            </p:cNvPr>
            <p:cNvSpPr txBox="1"/>
            <p:nvPr/>
          </p:nvSpPr>
          <p:spPr>
            <a:xfrm>
              <a:off x="4562559" y="3302213"/>
              <a:ext cx="7453835" cy="610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rgbClr val="FF0000"/>
                  </a:solidFill>
                </a:rPr>
                <a:t>.project .</a:t>
              </a:r>
              <a:r>
                <a:rPr lang="en-US" altLang="ko-KR" sz="1200" b="1" dirty="0" err="1">
                  <a:solidFill>
                    <a:srgbClr val="FF0000"/>
                  </a:solidFill>
                </a:rPr>
                <a:t>classpath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 .settings target/ </a:t>
              </a:r>
              <a:r>
                <a:rPr lang="ko-KR" altLang="en-US" sz="1200" dirty="0"/>
                <a:t>는 설정이 섞이면 안되는 부분이기 때문에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처리를 해줘야 합니다</a:t>
              </a:r>
              <a:r>
                <a:rPr lang="en-US" altLang="ko-KR" sz="1200" dirty="0"/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/>
                <a:t>단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위의 파일들이 없으면 프로젝트 생성시 </a:t>
              </a:r>
              <a:r>
                <a:rPr lang="en-US" altLang="ko-KR" sz="1200" dirty="0"/>
                <a:t>import </a:t>
              </a:r>
              <a:r>
                <a:rPr lang="ko-KR" altLang="en-US" sz="1200" dirty="0"/>
                <a:t>방식에 알맞은 방식을 선택해야 합니다</a:t>
              </a:r>
              <a:r>
                <a:rPr lang="en-US" altLang="ko-KR" sz="1200" dirty="0"/>
                <a:t>.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6458F49-11BC-478C-B08A-5195603ACEE2}"/>
              </a:ext>
            </a:extLst>
          </p:cNvPr>
          <p:cNvGrpSpPr/>
          <p:nvPr/>
        </p:nvGrpSpPr>
        <p:grpSpPr>
          <a:xfrm>
            <a:off x="4653095" y="3188262"/>
            <a:ext cx="1998557" cy="3341292"/>
            <a:chOff x="4653095" y="3188262"/>
            <a:chExt cx="1998557" cy="334129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C50FFC9-FAAB-4CAB-9767-24F2AE346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3095" y="3188262"/>
              <a:ext cx="1998557" cy="334129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A9F69CC-20F9-45F1-AB74-224FC63190C2}"/>
                </a:ext>
              </a:extLst>
            </p:cNvPr>
            <p:cNvSpPr/>
            <p:nvPr/>
          </p:nvSpPr>
          <p:spPr>
            <a:xfrm>
              <a:off x="4653096" y="3321027"/>
              <a:ext cx="898040" cy="320389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3021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FC9CE8-5EDD-4D89-AD6B-BDD82F629097}"/>
              </a:ext>
            </a:extLst>
          </p:cNvPr>
          <p:cNvSpPr txBox="1"/>
          <p:nvPr/>
        </p:nvSpPr>
        <p:spPr>
          <a:xfrm>
            <a:off x="914400" y="417095"/>
            <a:ext cx="4783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GitHub</a:t>
            </a:r>
            <a:r>
              <a:rPr lang="ko-KR" altLang="en-US" b="1" spc="300" dirty="0"/>
              <a:t>에 어떻게 소스를 올리나요 </a:t>
            </a:r>
            <a:r>
              <a:rPr lang="en-US" altLang="ko-KR" b="1" spc="300" dirty="0"/>
              <a:t>?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ED7F1-42ED-421C-9700-F8C518E54145}"/>
              </a:ext>
            </a:extLst>
          </p:cNvPr>
          <p:cNvSpPr txBox="1"/>
          <p:nvPr/>
        </p:nvSpPr>
        <p:spPr>
          <a:xfrm>
            <a:off x="914400" y="1025830"/>
            <a:ext cx="5489003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자</a:t>
            </a:r>
            <a:r>
              <a:rPr lang="en-US" altLang="ko-KR" sz="1200" dirty="0"/>
              <a:t>, </a:t>
            </a:r>
            <a:r>
              <a:rPr lang="ko-KR" altLang="en-US" sz="1200" dirty="0"/>
              <a:t>이제 내 </a:t>
            </a:r>
            <a:r>
              <a:rPr lang="en-US" altLang="ko-KR" sz="1200" dirty="0"/>
              <a:t>PC</a:t>
            </a:r>
            <a:r>
              <a:rPr lang="ko-KR" altLang="en-US" sz="1200" dirty="0"/>
              <a:t>의 </a:t>
            </a:r>
            <a:r>
              <a:rPr lang="en-US" altLang="ko-KR" sz="1200" dirty="0"/>
              <a:t>Git </a:t>
            </a:r>
            <a:r>
              <a:rPr lang="ko-KR" altLang="en-US" sz="1200" dirty="0"/>
              <a:t>저장소에 있는 소스 코드를 </a:t>
            </a:r>
            <a:r>
              <a:rPr lang="en-US" altLang="ko-KR" sz="1200" dirty="0"/>
              <a:t>GitHub</a:t>
            </a:r>
            <a:r>
              <a:rPr lang="ko-KR" altLang="en-US" sz="1200" dirty="0"/>
              <a:t>저장소에 </a:t>
            </a:r>
            <a:r>
              <a:rPr lang="ko-KR" altLang="en-US" sz="1200" dirty="0" err="1"/>
              <a:t>올려볼께요</a:t>
            </a:r>
            <a:r>
              <a:rPr lang="en-US" altLang="ko-KR" sz="12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0EA397-3653-48F0-86A2-FA23D0434FCE}"/>
              </a:ext>
            </a:extLst>
          </p:cNvPr>
          <p:cNvSpPr txBox="1"/>
          <p:nvPr/>
        </p:nvSpPr>
        <p:spPr>
          <a:xfrm>
            <a:off x="914399" y="1359447"/>
            <a:ext cx="6587509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우선</a:t>
            </a:r>
            <a:r>
              <a:rPr lang="en-US" altLang="ko-KR" sz="1200" dirty="0"/>
              <a:t>, SourceTree</a:t>
            </a:r>
            <a:r>
              <a:rPr lang="ko-KR" altLang="en-US" sz="1200" dirty="0"/>
              <a:t>에서 현재까지 작업한 내용들이 전부 </a:t>
            </a:r>
            <a:r>
              <a:rPr lang="en-US" altLang="ko-KR" sz="1200" dirty="0"/>
              <a:t>Commit</a:t>
            </a:r>
            <a:r>
              <a:rPr lang="ko-KR" altLang="en-US" sz="1200" dirty="0"/>
              <a:t>이 되어 있는지 확인 해 주세요</a:t>
            </a:r>
            <a:r>
              <a:rPr lang="en-US" altLang="ko-KR" sz="1200" dirty="0"/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317F815-4E0B-467A-A305-DE81131B78F1}"/>
              </a:ext>
            </a:extLst>
          </p:cNvPr>
          <p:cNvGrpSpPr/>
          <p:nvPr/>
        </p:nvGrpSpPr>
        <p:grpSpPr>
          <a:xfrm>
            <a:off x="1039898" y="2266084"/>
            <a:ext cx="4532686" cy="3911682"/>
            <a:chOff x="1039898" y="1932467"/>
            <a:chExt cx="4532686" cy="3911682"/>
          </a:xfrm>
        </p:grpSpPr>
        <p:pic>
          <p:nvPicPr>
            <p:cNvPr id="6" name="그림 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B4F50F27-BEC0-4BEB-9B97-3C3A1267E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898" y="1932467"/>
              <a:ext cx="4532686" cy="391168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780220C-7974-41DD-ACF7-07934A37411E}"/>
                </a:ext>
              </a:extLst>
            </p:cNvPr>
            <p:cNvSpPr/>
            <p:nvPr/>
          </p:nvSpPr>
          <p:spPr>
            <a:xfrm>
              <a:off x="3044695" y="3429000"/>
              <a:ext cx="1616317" cy="584650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1D1390A-7B4D-4562-8213-142E4E4B0FEF}"/>
              </a:ext>
            </a:extLst>
          </p:cNvPr>
          <p:cNvSpPr txBox="1"/>
          <p:nvPr/>
        </p:nvSpPr>
        <p:spPr>
          <a:xfrm>
            <a:off x="914398" y="1693064"/>
            <a:ext cx="3506088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Commit</a:t>
            </a:r>
            <a:r>
              <a:rPr lang="ko-KR" altLang="en-US" sz="1200" dirty="0"/>
              <a:t>이 되어있지 않다면 </a:t>
            </a:r>
            <a:r>
              <a:rPr lang="en-US" altLang="ko-KR" sz="1200" dirty="0"/>
              <a:t>Commit</a:t>
            </a:r>
            <a:r>
              <a:rPr lang="ko-KR" altLang="en-US" sz="1200" dirty="0"/>
              <a:t>을 해줍니다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864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04A8F5-4E37-480F-92A0-803E763C9B04}"/>
              </a:ext>
            </a:extLst>
          </p:cNvPr>
          <p:cNvSpPr txBox="1"/>
          <p:nvPr/>
        </p:nvSpPr>
        <p:spPr>
          <a:xfrm>
            <a:off x="914400" y="417095"/>
            <a:ext cx="4783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GitHub</a:t>
            </a:r>
            <a:r>
              <a:rPr lang="ko-KR" altLang="en-US" b="1" spc="300" dirty="0"/>
              <a:t>에 어떻게 소스를 올리나요 </a:t>
            </a:r>
            <a:r>
              <a:rPr lang="en-US" altLang="ko-KR" b="1" spc="300" dirty="0"/>
              <a:t>?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B651E2-B3A4-4353-B616-3265E96420DE}"/>
              </a:ext>
            </a:extLst>
          </p:cNvPr>
          <p:cNvSpPr txBox="1"/>
          <p:nvPr/>
        </p:nvSpPr>
        <p:spPr>
          <a:xfrm>
            <a:off x="914400" y="1025830"/>
            <a:ext cx="4599785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SourceTree</a:t>
            </a:r>
            <a:r>
              <a:rPr lang="ko-KR" altLang="en-US" sz="1200" dirty="0"/>
              <a:t>에서 저장소 메뉴를 선택 </a:t>
            </a:r>
            <a:r>
              <a:rPr lang="en-US" altLang="ko-KR" sz="1200" dirty="0"/>
              <a:t>→ </a:t>
            </a:r>
            <a:r>
              <a:rPr lang="ko-KR" altLang="en-US" sz="1200" dirty="0"/>
              <a:t>원격 저장소 추가를 선택</a:t>
            </a:r>
            <a:endParaRPr lang="en-US" altLang="ko-KR" sz="12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8E223A-DC63-41E3-AD2F-2C6CAFA4C653}"/>
              </a:ext>
            </a:extLst>
          </p:cNvPr>
          <p:cNvGrpSpPr/>
          <p:nvPr/>
        </p:nvGrpSpPr>
        <p:grpSpPr>
          <a:xfrm>
            <a:off x="914400" y="2145575"/>
            <a:ext cx="4977240" cy="4295330"/>
            <a:chOff x="914400" y="2145575"/>
            <a:chExt cx="4977240" cy="4295330"/>
          </a:xfrm>
        </p:grpSpPr>
        <p:pic>
          <p:nvPicPr>
            <p:cNvPr id="5" name="그림 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CB1E7F83-55EE-475B-81FE-20947BD0A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" y="2145575"/>
              <a:ext cx="4977240" cy="429533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387E7D4-ACBA-4336-9EAC-075CA312A620}"/>
                </a:ext>
              </a:extLst>
            </p:cNvPr>
            <p:cNvSpPr/>
            <p:nvPr/>
          </p:nvSpPr>
          <p:spPr>
            <a:xfrm>
              <a:off x="2292136" y="5154627"/>
              <a:ext cx="2255588" cy="218485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5266591-EF96-4FCD-9FE7-456F807ABFEA}"/>
              </a:ext>
            </a:extLst>
          </p:cNvPr>
          <p:cNvGrpSpPr/>
          <p:nvPr/>
        </p:nvGrpSpPr>
        <p:grpSpPr>
          <a:xfrm>
            <a:off x="6546461" y="2145575"/>
            <a:ext cx="4977240" cy="4295330"/>
            <a:chOff x="6546461" y="2145575"/>
            <a:chExt cx="4977240" cy="4295330"/>
          </a:xfrm>
        </p:grpSpPr>
        <p:pic>
          <p:nvPicPr>
            <p:cNvPr id="10" name="그림 9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1700F00C-536F-4978-85E2-80647A4DA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6461" y="2145575"/>
              <a:ext cx="4977240" cy="429533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F1A88B2-9CD4-46DD-9488-7B35BFE2650D}"/>
                </a:ext>
              </a:extLst>
            </p:cNvPr>
            <p:cNvSpPr/>
            <p:nvPr/>
          </p:nvSpPr>
          <p:spPr>
            <a:xfrm>
              <a:off x="6967984" y="4855221"/>
              <a:ext cx="630437" cy="364141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6E91B16-C7C5-4017-A22E-935502E408FB}"/>
              </a:ext>
            </a:extLst>
          </p:cNvPr>
          <p:cNvSpPr txBox="1"/>
          <p:nvPr/>
        </p:nvSpPr>
        <p:spPr>
          <a:xfrm>
            <a:off x="914400" y="1359447"/>
            <a:ext cx="3315331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저장소 설정 창에서 추가 버튼을 선택 합니다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186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14AC51-A218-4102-B3BF-F434D2F285EB}"/>
              </a:ext>
            </a:extLst>
          </p:cNvPr>
          <p:cNvSpPr txBox="1"/>
          <p:nvPr/>
        </p:nvSpPr>
        <p:spPr>
          <a:xfrm>
            <a:off x="914400" y="417095"/>
            <a:ext cx="3276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</a:t>
            </a:r>
            <a:r>
              <a:rPr lang="ko-KR" altLang="en-US" b="1" spc="300" dirty="0"/>
              <a:t>을 어떻게 설치하죠 </a:t>
            </a:r>
            <a:r>
              <a:rPr lang="en-US" altLang="ko-KR" b="1" spc="300" dirty="0"/>
              <a:t>?</a:t>
            </a:r>
            <a:endParaRPr lang="ko-KR" altLang="en-US" b="1" spc="3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4E5564-B2E9-4EFE-AFF3-D74D46DD19B1}"/>
              </a:ext>
            </a:extLst>
          </p:cNvPr>
          <p:cNvSpPr txBox="1"/>
          <p:nvPr/>
        </p:nvSpPr>
        <p:spPr>
          <a:xfrm>
            <a:off x="1155032" y="1243263"/>
            <a:ext cx="753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인터넷 검색창에 </a:t>
            </a:r>
            <a:r>
              <a:rPr lang="en-US" altLang="ko-KR" dirty="0"/>
              <a:t>Git</a:t>
            </a:r>
            <a:r>
              <a:rPr lang="ko-KR" altLang="en-US" dirty="0"/>
              <a:t>을 검색하거나 </a:t>
            </a:r>
            <a:r>
              <a:rPr lang="en-US" altLang="ko-KR" dirty="0">
                <a:hlinkClick r:id="rId2"/>
              </a:rPr>
              <a:t>https://git-scm.com/</a:t>
            </a:r>
            <a:r>
              <a:rPr lang="en-US" altLang="ko-KR" dirty="0"/>
              <a:t> </a:t>
            </a:r>
            <a:r>
              <a:rPr lang="ko-KR" altLang="en-US" dirty="0"/>
              <a:t>로 접속합니다</a:t>
            </a:r>
            <a:r>
              <a:rPr lang="en-US" altLang="ko-KR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B4642F-3049-4C7A-A2DF-689F08D9FC2A}"/>
              </a:ext>
            </a:extLst>
          </p:cNvPr>
          <p:cNvSpPr txBox="1"/>
          <p:nvPr/>
        </p:nvSpPr>
        <p:spPr>
          <a:xfrm>
            <a:off x="1155031" y="5911515"/>
            <a:ext cx="6266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보라색 박스 부분을 클릭해서 설치파일을 다운로드 합니다</a:t>
            </a:r>
            <a:r>
              <a:rPr lang="en-US" altLang="ko-KR" dirty="0"/>
              <a:t>.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6099290-BAF3-4323-97EC-0BE2A4C6AD7C}"/>
              </a:ext>
            </a:extLst>
          </p:cNvPr>
          <p:cNvGrpSpPr/>
          <p:nvPr/>
        </p:nvGrpSpPr>
        <p:grpSpPr>
          <a:xfrm>
            <a:off x="1262608" y="1824158"/>
            <a:ext cx="6793831" cy="3790579"/>
            <a:chOff x="1262608" y="1824158"/>
            <a:chExt cx="6793831" cy="379057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01908F9-958A-4563-84AA-F4988FEB9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608" y="1824158"/>
              <a:ext cx="6793831" cy="3790579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088DE59-C108-4A7C-BF3F-1E8E8064421F}"/>
                </a:ext>
              </a:extLst>
            </p:cNvPr>
            <p:cNvSpPr/>
            <p:nvPr/>
          </p:nvSpPr>
          <p:spPr>
            <a:xfrm>
              <a:off x="5643775" y="4205516"/>
              <a:ext cx="1858006" cy="1340756"/>
            </a:xfrm>
            <a:prstGeom prst="rect">
              <a:avLst/>
            </a:prstGeom>
            <a:noFill/>
            <a:ln w="762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284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5CF42A-33CF-4620-8AB5-06BE7BF2AD1B}"/>
              </a:ext>
            </a:extLst>
          </p:cNvPr>
          <p:cNvSpPr txBox="1"/>
          <p:nvPr/>
        </p:nvSpPr>
        <p:spPr>
          <a:xfrm>
            <a:off x="914400" y="417095"/>
            <a:ext cx="4783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GitHub</a:t>
            </a:r>
            <a:r>
              <a:rPr lang="ko-KR" altLang="en-US" b="1" spc="300" dirty="0"/>
              <a:t>에 어떻게 소스를 올리나요 </a:t>
            </a:r>
            <a:r>
              <a:rPr lang="en-US" altLang="ko-KR" b="1" spc="300" dirty="0"/>
              <a:t>?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771211-4F6B-4D1A-BBD7-C84AE12D4586}"/>
              </a:ext>
            </a:extLst>
          </p:cNvPr>
          <p:cNvSpPr txBox="1"/>
          <p:nvPr/>
        </p:nvSpPr>
        <p:spPr>
          <a:xfrm>
            <a:off x="914400" y="1025830"/>
            <a:ext cx="9343199" cy="610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원격 저장소 정보 창에서 원격 이름에는 </a:t>
            </a:r>
            <a:r>
              <a:rPr lang="en-US" altLang="ko-KR" sz="1200" dirty="0"/>
              <a:t>“origin” </a:t>
            </a:r>
            <a:r>
              <a:rPr lang="ko-KR" altLang="en-US" sz="1200" dirty="0"/>
              <a:t>이라고 입력 합니다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다른 명칭으로 작성 해도 되지만 </a:t>
            </a:r>
            <a:r>
              <a:rPr lang="en-US" altLang="ko-KR" sz="1200" dirty="0"/>
              <a:t>Git </a:t>
            </a:r>
            <a:r>
              <a:rPr lang="ko-KR" altLang="en-US" sz="1200" dirty="0"/>
              <a:t>초기화시 기본 </a:t>
            </a:r>
            <a:r>
              <a:rPr lang="ko-KR" altLang="en-US" sz="1200" dirty="0" err="1"/>
              <a:t>브랜치명이</a:t>
            </a:r>
            <a:r>
              <a:rPr lang="ko-KR" altLang="en-US" sz="1200" dirty="0"/>
              <a:t> </a:t>
            </a:r>
            <a:r>
              <a:rPr lang="en-US" altLang="ko-KR" sz="1200" dirty="0"/>
              <a:t>“master”</a:t>
            </a:r>
            <a:r>
              <a:rPr lang="ko-KR" altLang="en-US" sz="1200" dirty="0"/>
              <a:t>인 것처럼 원격저장소 기본이름을 </a:t>
            </a:r>
            <a:r>
              <a:rPr lang="en-US" altLang="ko-KR" sz="1200" dirty="0"/>
              <a:t>“origin”</a:t>
            </a:r>
            <a:r>
              <a:rPr lang="ko-KR" altLang="en-US" sz="1200" dirty="0"/>
              <a:t>이라고 사용합니다</a:t>
            </a:r>
            <a:r>
              <a:rPr lang="en-US" altLang="ko-KR" sz="12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ABD193-E32A-4E27-A391-BAF842003F5F}"/>
              </a:ext>
            </a:extLst>
          </p:cNvPr>
          <p:cNvSpPr txBox="1"/>
          <p:nvPr/>
        </p:nvSpPr>
        <p:spPr>
          <a:xfrm>
            <a:off x="6970699" y="2032297"/>
            <a:ext cx="5221301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URL / </a:t>
            </a:r>
            <a:r>
              <a:rPr lang="ko-KR" altLang="en-US" sz="1200" dirty="0"/>
              <a:t>경로 부분에는 </a:t>
            </a:r>
            <a:r>
              <a:rPr lang="en-US" altLang="ko-KR" sz="1200" dirty="0"/>
              <a:t>GitHub</a:t>
            </a:r>
            <a:r>
              <a:rPr lang="ko-KR" altLang="en-US" sz="1200" dirty="0"/>
              <a:t>의 저장소 </a:t>
            </a:r>
            <a:r>
              <a:rPr lang="en-US" altLang="ko-KR" sz="1200" dirty="0"/>
              <a:t>URL</a:t>
            </a:r>
            <a:r>
              <a:rPr lang="ko-KR" altLang="en-US" sz="1200" dirty="0"/>
              <a:t>을 복사하여 붙여 넣어 줍니다</a:t>
            </a:r>
            <a:r>
              <a:rPr lang="en-US" altLang="ko-KR" sz="12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6C4657-C0DA-4A55-A602-C941B324AD99}"/>
              </a:ext>
            </a:extLst>
          </p:cNvPr>
          <p:cNvSpPr txBox="1"/>
          <p:nvPr/>
        </p:nvSpPr>
        <p:spPr>
          <a:xfrm>
            <a:off x="6970699" y="2365914"/>
            <a:ext cx="3820277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사용자명 부분에는 </a:t>
            </a:r>
            <a:r>
              <a:rPr lang="en-US" altLang="ko-KR" sz="1200" dirty="0"/>
              <a:t>GitHub</a:t>
            </a:r>
            <a:r>
              <a:rPr lang="ko-KR" altLang="en-US" sz="1200" dirty="0"/>
              <a:t>의 사용자명을 작성합니다</a:t>
            </a:r>
            <a:r>
              <a:rPr lang="en-US" altLang="ko-KR" sz="12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191A3C-A1F9-417C-BAE5-E1F8E6FE40C5}"/>
              </a:ext>
            </a:extLst>
          </p:cNvPr>
          <p:cNvSpPr txBox="1"/>
          <p:nvPr/>
        </p:nvSpPr>
        <p:spPr>
          <a:xfrm>
            <a:off x="6970699" y="2699531"/>
            <a:ext cx="4931606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확인을 하고 </a:t>
            </a:r>
            <a:r>
              <a:rPr lang="en-US" altLang="ko-KR" sz="1200" dirty="0"/>
              <a:t>SourceTree</a:t>
            </a:r>
            <a:r>
              <a:rPr lang="ko-KR" altLang="en-US" sz="1200" dirty="0"/>
              <a:t>의 원격 탭을 보면 </a:t>
            </a:r>
            <a:r>
              <a:rPr lang="en-US" altLang="ko-KR" sz="1200" dirty="0"/>
              <a:t>“origin”</a:t>
            </a:r>
            <a:r>
              <a:rPr lang="ko-KR" altLang="en-US" sz="1200" dirty="0"/>
              <a:t>을 볼 수 있습니다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1C2ADEC8-9E34-4B59-B4AD-CECDC5AAE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51" y="1714533"/>
            <a:ext cx="5608399" cy="48400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C081D7-A7F1-49DF-A9D1-10006304BBE6}"/>
              </a:ext>
            </a:extLst>
          </p:cNvPr>
          <p:cNvGrpSpPr/>
          <p:nvPr/>
        </p:nvGrpSpPr>
        <p:grpSpPr>
          <a:xfrm>
            <a:off x="7077430" y="3390552"/>
            <a:ext cx="1338566" cy="3159349"/>
            <a:chOff x="7072460" y="3366765"/>
            <a:chExt cx="1338566" cy="3159349"/>
          </a:xfrm>
        </p:grpSpPr>
        <p:pic>
          <p:nvPicPr>
            <p:cNvPr id="10" name="그림 9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004D9C6F-812A-4C57-A2FF-49BB55705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2460" y="3366765"/>
              <a:ext cx="1338566" cy="315934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9954537-0E5C-4CA6-9DE2-35A3452B044A}"/>
                </a:ext>
              </a:extLst>
            </p:cNvPr>
            <p:cNvSpPr/>
            <p:nvPr/>
          </p:nvSpPr>
          <p:spPr>
            <a:xfrm>
              <a:off x="7111306" y="5650099"/>
              <a:ext cx="1299720" cy="443204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8423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58A2AD-7561-4431-B98B-2C32F172D706}"/>
              </a:ext>
            </a:extLst>
          </p:cNvPr>
          <p:cNvSpPr txBox="1"/>
          <p:nvPr/>
        </p:nvSpPr>
        <p:spPr>
          <a:xfrm>
            <a:off x="914400" y="417095"/>
            <a:ext cx="4783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GitHub</a:t>
            </a:r>
            <a:r>
              <a:rPr lang="ko-KR" altLang="en-US" b="1" spc="300" dirty="0"/>
              <a:t>에 어떻게 소스를 올리나요 </a:t>
            </a:r>
            <a:r>
              <a:rPr lang="en-US" altLang="ko-KR" b="1" spc="300" dirty="0"/>
              <a:t>?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DB7397-2114-404B-AB85-1A3BFB326809}"/>
              </a:ext>
            </a:extLst>
          </p:cNvPr>
          <p:cNvSpPr txBox="1"/>
          <p:nvPr/>
        </p:nvSpPr>
        <p:spPr>
          <a:xfrm>
            <a:off x="914400" y="1025830"/>
            <a:ext cx="4184159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원격 저장소가 추가되었으니</a:t>
            </a:r>
            <a:r>
              <a:rPr lang="en-US" altLang="ko-KR" sz="1200" dirty="0"/>
              <a:t>, </a:t>
            </a:r>
            <a:r>
              <a:rPr lang="ko-KR" altLang="en-US" sz="1200" dirty="0"/>
              <a:t>소스코드를 올려 보겠습니다</a:t>
            </a:r>
            <a:r>
              <a:rPr lang="en-US" altLang="ko-KR" sz="12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77A2B-FC05-41E8-805C-C2695FEFE5D4}"/>
              </a:ext>
            </a:extLst>
          </p:cNvPr>
          <p:cNvSpPr txBox="1"/>
          <p:nvPr/>
        </p:nvSpPr>
        <p:spPr>
          <a:xfrm>
            <a:off x="914400" y="1359447"/>
            <a:ext cx="6780189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SourceTree</a:t>
            </a:r>
            <a:r>
              <a:rPr lang="ko-KR" altLang="en-US" sz="1200" dirty="0"/>
              <a:t>에서 </a:t>
            </a:r>
            <a:r>
              <a:rPr lang="en-US" altLang="ko-KR" sz="1200" dirty="0"/>
              <a:t>Push</a:t>
            </a:r>
            <a:r>
              <a:rPr lang="ko-KR" altLang="en-US" sz="1200" dirty="0"/>
              <a:t>를 선택하고 원격 </a:t>
            </a:r>
            <a:r>
              <a:rPr lang="en-US" altLang="ko-KR" sz="1200" dirty="0"/>
              <a:t>origin</a:t>
            </a:r>
            <a:r>
              <a:rPr lang="ko-KR" altLang="en-US" sz="1200" dirty="0"/>
              <a:t>의 </a:t>
            </a:r>
            <a:r>
              <a:rPr lang="en-US" altLang="ko-KR" sz="1200" dirty="0"/>
              <a:t>master </a:t>
            </a:r>
            <a:r>
              <a:rPr lang="ko-KR" altLang="en-US" sz="1200" dirty="0" err="1"/>
              <a:t>브랜치로</a:t>
            </a:r>
            <a:r>
              <a:rPr lang="ko-KR" altLang="en-US" sz="1200" dirty="0"/>
              <a:t> 올리게 설정한 뒤 </a:t>
            </a:r>
            <a:r>
              <a:rPr lang="en-US" altLang="ko-KR" sz="1200" dirty="0"/>
              <a:t>Push</a:t>
            </a:r>
            <a:r>
              <a:rPr lang="ko-KR" altLang="en-US" sz="1200" dirty="0"/>
              <a:t>를 선택</a:t>
            </a:r>
            <a:endParaRPr lang="en-US" altLang="ko-KR" sz="1200" dirty="0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A9DA9CD1-9013-471E-A31D-EB74C849F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91" y="2103066"/>
            <a:ext cx="5260962" cy="45401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B2AA6CEF-594C-4755-9148-EB85961FC8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174" y="2642189"/>
            <a:ext cx="4001058" cy="40010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AE6D8F-9A06-45AE-9BF0-72DE4A9C9510}"/>
              </a:ext>
            </a:extLst>
          </p:cNvPr>
          <p:cNvSpPr txBox="1"/>
          <p:nvPr/>
        </p:nvSpPr>
        <p:spPr>
          <a:xfrm>
            <a:off x="914399" y="1695149"/>
            <a:ext cx="5676554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GitHub </a:t>
            </a:r>
            <a:r>
              <a:rPr lang="ko-KR" altLang="en-US" sz="1200" dirty="0"/>
              <a:t>로그인 요구하는데 유저이름과 비밀번호를 입력해서 로그인을 해줍니다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087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B75075-C359-483B-82C5-BC6CD007C4CC}"/>
              </a:ext>
            </a:extLst>
          </p:cNvPr>
          <p:cNvSpPr txBox="1"/>
          <p:nvPr/>
        </p:nvSpPr>
        <p:spPr>
          <a:xfrm>
            <a:off x="914400" y="417095"/>
            <a:ext cx="4783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GitHub</a:t>
            </a:r>
            <a:r>
              <a:rPr lang="ko-KR" altLang="en-US" b="1" spc="300" dirty="0"/>
              <a:t>에 어떻게 소스를 올리나요 </a:t>
            </a:r>
            <a:r>
              <a:rPr lang="en-US" altLang="ko-KR" b="1" spc="300" dirty="0"/>
              <a:t>?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38F2F1-816A-42A1-9940-6C51EED85F41}"/>
              </a:ext>
            </a:extLst>
          </p:cNvPr>
          <p:cNvSpPr txBox="1"/>
          <p:nvPr/>
        </p:nvSpPr>
        <p:spPr>
          <a:xfrm>
            <a:off x="914400" y="1025830"/>
            <a:ext cx="5928226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GitHub </a:t>
            </a:r>
            <a:r>
              <a:rPr lang="ko-KR" altLang="en-US" sz="1200" dirty="0"/>
              <a:t>저장소에 가서 </a:t>
            </a:r>
            <a:r>
              <a:rPr lang="ko-KR" altLang="en-US" sz="1200" dirty="0" err="1"/>
              <a:t>새로고침을</a:t>
            </a:r>
            <a:r>
              <a:rPr lang="ko-KR" altLang="en-US" sz="1200" dirty="0"/>
              <a:t> 하면 소스코드가 업로드 된 것을 볼 수 있습니다</a:t>
            </a:r>
            <a:r>
              <a:rPr lang="en-US" altLang="ko-KR" sz="12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7ED450-4080-4DDF-BFA1-A6A1B22FC247}"/>
              </a:ext>
            </a:extLst>
          </p:cNvPr>
          <p:cNvSpPr txBox="1"/>
          <p:nvPr/>
        </p:nvSpPr>
        <p:spPr>
          <a:xfrm>
            <a:off x="8673313" y="1598849"/>
            <a:ext cx="2492990" cy="788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/>
              <a:t>업로드 된 파일명을 확인 할 수도 있고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ko-KR" altLang="en-US" sz="1050" dirty="0" err="1"/>
              <a:t>커밋메세지를</a:t>
            </a:r>
            <a:r>
              <a:rPr lang="ko-KR" altLang="en-US" sz="1050" dirty="0"/>
              <a:t> 클릭하면 어떤 변화들이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있었는지 확인 할 수 있습니다</a:t>
            </a:r>
            <a:r>
              <a:rPr lang="en-US" altLang="ko-KR" sz="1050" dirty="0"/>
              <a:t>.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0B460CB-6AF7-4E8B-B5F7-0F02D2C5B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98849"/>
            <a:ext cx="7532908" cy="46805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DF2565-DBCB-4491-AEFE-170F0250705E}"/>
              </a:ext>
            </a:extLst>
          </p:cNvPr>
          <p:cNvSpPr txBox="1"/>
          <p:nvPr/>
        </p:nvSpPr>
        <p:spPr>
          <a:xfrm>
            <a:off x="8673313" y="2486464"/>
            <a:ext cx="2577950" cy="788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/>
              <a:t>그런데 이상한 점을 볼 수 있습니다</a:t>
            </a:r>
            <a:r>
              <a:rPr lang="en-US" altLang="ko-KR" sz="105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/>
              <a:t>바로 </a:t>
            </a:r>
            <a:r>
              <a:rPr lang="en-US" altLang="ko-KR" sz="1050" dirty="0"/>
              <a:t>.</a:t>
            </a:r>
            <a:r>
              <a:rPr lang="en-US" altLang="ko-KR" sz="1050" dirty="0" err="1"/>
              <a:t>gitignore</a:t>
            </a:r>
            <a:r>
              <a:rPr lang="ko-KR" altLang="en-US" sz="1050" dirty="0"/>
              <a:t>에 지정 해줬던 파일들도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en-US" altLang="ko-KR" sz="1050" dirty="0"/>
              <a:t>GitHub</a:t>
            </a:r>
            <a:r>
              <a:rPr lang="ko-KR" altLang="en-US" sz="1050" dirty="0"/>
              <a:t>에 </a:t>
            </a:r>
            <a:r>
              <a:rPr lang="en-US" altLang="ko-KR" sz="1050" dirty="0"/>
              <a:t>Push</a:t>
            </a:r>
            <a:r>
              <a:rPr lang="ko-KR" altLang="en-US" sz="1050" dirty="0"/>
              <a:t>가 된 것입니다</a:t>
            </a:r>
            <a:r>
              <a:rPr lang="en-US" altLang="ko-KR" sz="105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D6721-428C-4B57-AD89-234DFE587D7E}"/>
              </a:ext>
            </a:extLst>
          </p:cNvPr>
          <p:cNvSpPr txBox="1"/>
          <p:nvPr/>
        </p:nvSpPr>
        <p:spPr>
          <a:xfrm>
            <a:off x="8673313" y="3429000"/>
            <a:ext cx="3400290" cy="1052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/>
              <a:t>그 이유는 </a:t>
            </a:r>
            <a:r>
              <a:rPr lang="en-US" altLang="ko-KR" sz="1050" dirty="0"/>
              <a:t>.</a:t>
            </a:r>
            <a:r>
              <a:rPr lang="en-US" altLang="ko-KR" sz="1050" dirty="0" err="1"/>
              <a:t>gitignore</a:t>
            </a:r>
            <a:r>
              <a:rPr lang="ko-KR" altLang="en-US" sz="1050" dirty="0"/>
              <a:t>파일을 생성하기 전에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en-US" altLang="ko-KR" sz="1050" dirty="0"/>
              <a:t>Commit</a:t>
            </a:r>
            <a:r>
              <a:rPr lang="ko-KR" altLang="en-US" sz="1050" dirty="0"/>
              <a:t>을 먼저 했기 때문입니다</a:t>
            </a:r>
            <a:r>
              <a:rPr lang="en-US" altLang="ko-KR" sz="105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FF0000"/>
                </a:solidFill>
              </a:rPr>
              <a:t>이미 </a:t>
            </a:r>
            <a:r>
              <a:rPr lang="en-US" altLang="ko-KR" sz="1100" b="1" dirty="0">
                <a:solidFill>
                  <a:srgbClr val="FF0000"/>
                </a:solidFill>
              </a:rPr>
              <a:t>Commit</a:t>
            </a:r>
            <a:r>
              <a:rPr lang="ko-KR" altLang="en-US" sz="1100" b="1" dirty="0">
                <a:solidFill>
                  <a:srgbClr val="FF0000"/>
                </a:solidFill>
              </a:rPr>
              <a:t>된 내용은 </a:t>
            </a:r>
            <a:r>
              <a:rPr lang="en-US" altLang="ko-KR" sz="1100" b="1" dirty="0">
                <a:solidFill>
                  <a:srgbClr val="FF0000"/>
                </a:solidFill>
              </a:rPr>
              <a:t>.</a:t>
            </a:r>
            <a:r>
              <a:rPr lang="en-US" altLang="ko-KR" sz="1100" b="1" dirty="0" err="1">
                <a:solidFill>
                  <a:srgbClr val="FF0000"/>
                </a:solidFill>
              </a:rPr>
              <a:t>gitignore</a:t>
            </a:r>
            <a:r>
              <a:rPr lang="ko-KR" altLang="en-US" sz="1100" b="1" dirty="0">
                <a:solidFill>
                  <a:srgbClr val="FF0000"/>
                </a:solidFill>
              </a:rPr>
              <a:t>에 추가하더라도</a:t>
            </a:r>
            <a:endParaRPr lang="en-US" altLang="ko-KR" sz="11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FF0000"/>
                </a:solidFill>
              </a:rPr>
              <a:t>반영 되지 않는다</a:t>
            </a:r>
            <a:r>
              <a:rPr lang="ko-KR" altLang="en-US" sz="1100" dirty="0"/>
              <a:t>는 </a:t>
            </a:r>
            <a:r>
              <a:rPr lang="ko-KR" altLang="en-US" sz="1050" dirty="0"/>
              <a:t>것을 알 수 있습니다</a:t>
            </a:r>
            <a:r>
              <a:rPr lang="en-US" altLang="ko-KR" sz="1050" dirty="0"/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EEBF5C-57B1-41FF-A889-917ACE006902}"/>
              </a:ext>
            </a:extLst>
          </p:cNvPr>
          <p:cNvSpPr/>
          <p:nvPr/>
        </p:nvSpPr>
        <p:spPr>
          <a:xfrm>
            <a:off x="914400" y="3939133"/>
            <a:ext cx="1278542" cy="301094"/>
          </a:xfrm>
          <a:prstGeom prst="rect">
            <a:avLst/>
          </a:prstGeom>
          <a:noFill/>
          <a:ln w="285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E95B02-6309-4806-B6DC-527109CC44FB}"/>
              </a:ext>
            </a:extLst>
          </p:cNvPr>
          <p:cNvSpPr/>
          <p:nvPr/>
        </p:nvSpPr>
        <p:spPr>
          <a:xfrm>
            <a:off x="914400" y="4479629"/>
            <a:ext cx="1278542" cy="301094"/>
          </a:xfrm>
          <a:prstGeom prst="rect">
            <a:avLst/>
          </a:prstGeom>
          <a:noFill/>
          <a:ln w="285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244A1D-9609-4088-B240-7CCD2EE49013}"/>
              </a:ext>
            </a:extLst>
          </p:cNvPr>
          <p:cNvSpPr txBox="1"/>
          <p:nvPr/>
        </p:nvSpPr>
        <p:spPr>
          <a:xfrm>
            <a:off x="8673313" y="4630176"/>
            <a:ext cx="3264035" cy="545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/>
              <a:t>자 그럼</a:t>
            </a:r>
            <a:r>
              <a:rPr lang="en-US" altLang="ko-KR" sz="1050" dirty="0"/>
              <a:t>, </a:t>
            </a:r>
            <a:r>
              <a:rPr lang="ko-KR" altLang="en-US" sz="1050" dirty="0"/>
              <a:t>이미 </a:t>
            </a:r>
            <a:r>
              <a:rPr lang="en-US" altLang="ko-KR" sz="1050" dirty="0"/>
              <a:t>Commit</a:t>
            </a:r>
            <a:r>
              <a:rPr lang="ko-KR" altLang="en-US" sz="1050" dirty="0"/>
              <a:t>된 내용을 어떻게 </a:t>
            </a:r>
            <a:r>
              <a:rPr lang="en-US" altLang="ko-KR" sz="1050" dirty="0"/>
              <a:t>ignore</a:t>
            </a:r>
            <a:r>
              <a:rPr lang="ko-KR" altLang="en-US" sz="1050" dirty="0"/>
              <a:t>처리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하는지 다음 페이지에서 같이 해보도록 하겠습니다</a:t>
            </a:r>
            <a:r>
              <a:rPr lang="en-US" altLang="ko-KR" sz="10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002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9" grpId="0"/>
      <p:bldP spid="10" grpId="0"/>
      <p:bldP spid="11" grpId="0" animBg="1"/>
      <p:bldP spid="12" grpId="0" animBg="1"/>
      <p:bldP spid="1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260FD2-7F09-416E-B65E-F6D72336D627}"/>
              </a:ext>
            </a:extLst>
          </p:cNvPr>
          <p:cNvSpPr txBox="1"/>
          <p:nvPr/>
        </p:nvSpPr>
        <p:spPr>
          <a:xfrm>
            <a:off x="914400" y="417095"/>
            <a:ext cx="4783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GitHub</a:t>
            </a:r>
            <a:r>
              <a:rPr lang="ko-KR" altLang="en-US" b="1" spc="300" dirty="0"/>
              <a:t>에 어떻게 소스를 올리나요 </a:t>
            </a:r>
            <a:r>
              <a:rPr lang="en-US" altLang="ko-KR" b="1" spc="300" dirty="0"/>
              <a:t>?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61381D-70CE-44AB-9DBE-FC6D9DB1A70B}"/>
              </a:ext>
            </a:extLst>
          </p:cNvPr>
          <p:cNvSpPr txBox="1"/>
          <p:nvPr/>
        </p:nvSpPr>
        <p:spPr>
          <a:xfrm>
            <a:off x="914400" y="1025830"/>
            <a:ext cx="3689600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우선 </a:t>
            </a:r>
            <a:r>
              <a:rPr lang="en-US" altLang="ko-KR" sz="1200" dirty="0"/>
              <a:t>SourceTree</a:t>
            </a:r>
            <a:r>
              <a:rPr lang="ko-KR" altLang="en-US" sz="1200" dirty="0"/>
              <a:t>의 </a:t>
            </a:r>
            <a:r>
              <a:rPr lang="en-US" altLang="ko-KR" sz="1200" dirty="0"/>
              <a:t>Master </a:t>
            </a:r>
            <a:r>
              <a:rPr lang="ko-KR" altLang="en-US" sz="1200" dirty="0" err="1"/>
              <a:t>브랜치를</a:t>
            </a:r>
            <a:r>
              <a:rPr lang="ko-KR" altLang="en-US" sz="1200" dirty="0"/>
              <a:t> 선택해 주세요</a:t>
            </a:r>
            <a:r>
              <a:rPr lang="en-US" altLang="ko-KR" sz="1200" dirty="0"/>
              <a:t>.</a:t>
            </a: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BE5BA821-C08C-4105-B6DC-21CE2F4EC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01" y="2225309"/>
            <a:ext cx="5870865" cy="40008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82F45B2-3AA3-4A58-A541-5254683FBC15}"/>
              </a:ext>
            </a:extLst>
          </p:cNvPr>
          <p:cNvSpPr/>
          <p:nvPr/>
        </p:nvSpPr>
        <p:spPr>
          <a:xfrm>
            <a:off x="5698083" y="2573267"/>
            <a:ext cx="330484" cy="372234"/>
          </a:xfrm>
          <a:prstGeom prst="rect">
            <a:avLst/>
          </a:prstGeom>
          <a:noFill/>
          <a:ln w="285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C8720C-8EC3-4580-B258-270BC8EE23E9}"/>
              </a:ext>
            </a:extLst>
          </p:cNvPr>
          <p:cNvSpPr txBox="1"/>
          <p:nvPr/>
        </p:nvSpPr>
        <p:spPr>
          <a:xfrm>
            <a:off x="914400" y="1359447"/>
            <a:ext cx="5896166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우측 상단에 있는 터미널을 선택해 주세요</a:t>
            </a:r>
            <a:r>
              <a:rPr lang="en-US" altLang="ko-KR" sz="1200" dirty="0"/>
              <a:t>. </a:t>
            </a:r>
            <a:r>
              <a:rPr lang="ko-KR" altLang="en-US" sz="1200" dirty="0"/>
              <a:t>그러면 검정색 터미널창이 보일 겁니다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FD67F6-3D33-460C-BC7C-7A802F8EE79E}"/>
              </a:ext>
            </a:extLst>
          </p:cNvPr>
          <p:cNvSpPr txBox="1"/>
          <p:nvPr/>
        </p:nvSpPr>
        <p:spPr>
          <a:xfrm>
            <a:off x="939701" y="1693064"/>
            <a:ext cx="7038786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터미널 창에 </a:t>
            </a:r>
            <a:r>
              <a:rPr lang="en-US" altLang="ko-KR" sz="1200" dirty="0"/>
              <a:t>『 git rm -r --cached . 』 </a:t>
            </a:r>
            <a:r>
              <a:rPr lang="ko-KR" altLang="en-US" sz="1200" dirty="0"/>
              <a:t>이라고 작성하고 </a:t>
            </a:r>
            <a:r>
              <a:rPr lang="ko-KR" altLang="en-US" sz="1200" dirty="0" err="1"/>
              <a:t>엔터를</a:t>
            </a:r>
            <a:r>
              <a:rPr lang="ko-KR" altLang="en-US" sz="1200" dirty="0"/>
              <a:t> 눌러주세요</a:t>
            </a:r>
            <a:r>
              <a:rPr lang="en-US" altLang="ko-KR" sz="1200" dirty="0"/>
              <a:t>. </a:t>
            </a:r>
            <a:r>
              <a:rPr lang="ko-KR" altLang="en-US" sz="1200" dirty="0"/>
              <a:t>정확히 작성 해야 합니다</a:t>
            </a:r>
            <a:r>
              <a:rPr lang="en-US" altLang="ko-KR" sz="1200" dirty="0"/>
              <a:t>.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3B15E10-05F4-4521-909B-8475DFE0F65A}"/>
              </a:ext>
            </a:extLst>
          </p:cNvPr>
          <p:cNvGrpSpPr/>
          <p:nvPr/>
        </p:nvGrpSpPr>
        <p:grpSpPr>
          <a:xfrm>
            <a:off x="7282830" y="2225309"/>
            <a:ext cx="4620555" cy="4389924"/>
            <a:chOff x="7282830" y="2225309"/>
            <a:chExt cx="4620555" cy="4389924"/>
          </a:xfrm>
        </p:grpSpPr>
        <p:pic>
          <p:nvPicPr>
            <p:cNvPr id="22" name="그림 21" descr="스크린샷, 전화이(가) 표시된 사진&#10;&#10;자동 생성된 설명">
              <a:extLst>
                <a:ext uri="{FF2B5EF4-FFF2-40B4-BE49-F238E27FC236}">
                  <a16:creationId xmlns:a16="http://schemas.microsoft.com/office/drawing/2014/main" id="{7CFEC6A1-0582-41F0-A909-274B97F1A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2831" y="2225309"/>
              <a:ext cx="4620554" cy="438992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59FACCF-F006-4E9C-9573-75E7FA1B73B4}"/>
                </a:ext>
              </a:extLst>
            </p:cNvPr>
            <p:cNvSpPr/>
            <p:nvPr/>
          </p:nvSpPr>
          <p:spPr>
            <a:xfrm>
              <a:off x="7282830" y="2759383"/>
              <a:ext cx="1302819" cy="186117"/>
            </a:xfrm>
            <a:prstGeom prst="rect">
              <a:avLst/>
            </a:prstGeom>
            <a:noFill/>
            <a:ln w="28575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1271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" grpId="0" animBg="1"/>
      <p:bldP spid="20" grpId="0"/>
      <p:bldP spid="2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01DBA2-2B1D-47ED-BED1-3FB22CB50C02}"/>
              </a:ext>
            </a:extLst>
          </p:cNvPr>
          <p:cNvSpPr txBox="1"/>
          <p:nvPr/>
        </p:nvSpPr>
        <p:spPr>
          <a:xfrm>
            <a:off x="914400" y="417095"/>
            <a:ext cx="4783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GitHub</a:t>
            </a:r>
            <a:r>
              <a:rPr lang="ko-KR" altLang="en-US" b="1" spc="300" dirty="0"/>
              <a:t>에 어떻게 소스를 올리나요 </a:t>
            </a:r>
            <a:r>
              <a:rPr lang="en-US" altLang="ko-KR" b="1" spc="300" dirty="0"/>
              <a:t>?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599D7B-CC8F-45F8-8C15-72A922105D41}"/>
              </a:ext>
            </a:extLst>
          </p:cNvPr>
          <p:cNvSpPr txBox="1"/>
          <p:nvPr/>
        </p:nvSpPr>
        <p:spPr>
          <a:xfrm>
            <a:off x="914400" y="1025830"/>
            <a:ext cx="6805517" cy="610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다시 </a:t>
            </a:r>
            <a:r>
              <a:rPr lang="en-US" altLang="ko-KR" sz="1200" dirty="0"/>
              <a:t>SourceTree</a:t>
            </a:r>
            <a:r>
              <a:rPr lang="ko-KR" altLang="en-US" sz="1200" dirty="0"/>
              <a:t>로 돌아와서 파일 상태를 확인하면 스테이지에 올려야 할 파일 목록이 보입니다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모두 스테이지에 올리시고 </a:t>
            </a:r>
            <a:r>
              <a:rPr lang="en-US" altLang="ko-KR" sz="1200" dirty="0"/>
              <a:t>“fixed untracked files” </a:t>
            </a:r>
            <a:r>
              <a:rPr lang="ko-KR" altLang="en-US" sz="1200" dirty="0"/>
              <a:t>라고 </a:t>
            </a:r>
            <a:r>
              <a:rPr lang="en-US" altLang="ko-KR" sz="1200" dirty="0"/>
              <a:t>Commit </a:t>
            </a:r>
            <a:r>
              <a:rPr lang="ko-KR" altLang="en-US" sz="1200" dirty="0"/>
              <a:t>합니다</a:t>
            </a:r>
            <a:r>
              <a:rPr lang="en-US" altLang="ko-KR" sz="1200" dirty="0"/>
              <a:t>.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5B545BEA-C115-48A9-937D-0DFD1108A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47" y="1752950"/>
            <a:ext cx="5930453" cy="48150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7161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C50D6F-4D1A-4B2E-A24E-C50B0243AD3C}"/>
              </a:ext>
            </a:extLst>
          </p:cNvPr>
          <p:cNvSpPr txBox="1"/>
          <p:nvPr/>
        </p:nvSpPr>
        <p:spPr>
          <a:xfrm>
            <a:off x="914400" y="417095"/>
            <a:ext cx="4783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GitHub</a:t>
            </a:r>
            <a:r>
              <a:rPr lang="ko-KR" altLang="en-US" b="1" spc="300" dirty="0"/>
              <a:t>에 어떻게 소스를 올리나요 </a:t>
            </a:r>
            <a:r>
              <a:rPr lang="en-US" altLang="ko-KR" b="1" spc="300" dirty="0"/>
              <a:t>?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827E32-425E-4A3C-B2DF-1238A42C8C87}"/>
              </a:ext>
            </a:extLst>
          </p:cNvPr>
          <p:cNvSpPr txBox="1"/>
          <p:nvPr/>
        </p:nvSpPr>
        <p:spPr>
          <a:xfrm>
            <a:off x="914400" y="1025830"/>
            <a:ext cx="6124562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Commit</a:t>
            </a:r>
            <a:r>
              <a:rPr lang="ko-KR" altLang="en-US" sz="1200" dirty="0"/>
              <a:t>을 하면 </a:t>
            </a:r>
            <a:r>
              <a:rPr lang="en-US" altLang="ko-KR" sz="1200" dirty="0"/>
              <a:t>SourceTree</a:t>
            </a:r>
            <a:r>
              <a:rPr lang="ko-KR" altLang="en-US" sz="1200" dirty="0"/>
              <a:t>에 아래와 같이 </a:t>
            </a:r>
            <a:r>
              <a:rPr lang="en-US" altLang="ko-KR" sz="1200" dirty="0"/>
              <a:t>Push</a:t>
            </a:r>
            <a:r>
              <a:rPr lang="ko-KR" altLang="en-US" sz="1200" dirty="0"/>
              <a:t>와 </a:t>
            </a:r>
            <a:r>
              <a:rPr lang="en-US" altLang="ko-KR" sz="1200" dirty="0"/>
              <a:t>master</a:t>
            </a:r>
            <a:r>
              <a:rPr lang="ko-KR" altLang="en-US" sz="1200" dirty="0" err="1"/>
              <a:t>브랜치에</a:t>
            </a:r>
            <a:r>
              <a:rPr lang="ko-KR" altLang="en-US" sz="1200" dirty="0"/>
              <a:t> 숫자가 나타납니다</a:t>
            </a:r>
            <a:r>
              <a:rPr lang="en-US" altLang="ko-KR" sz="1200" dirty="0"/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87614C0-74B9-4232-8803-6F9CE8F84E8A}"/>
              </a:ext>
            </a:extLst>
          </p:cNvPr>
          <p:cNvGrpSpPr/>
          <p:nvPr/>
        </p:nvGrpSpPr>
        <p:grpSpPr>
          <a:xfrm>
            <a:off x="867137" y="2465567"/>
            <a:ext cx="5098515" cy="4152945"/>
            <a:chOff x="914400" y="2433198"/>
            <a:chExt cx="5098515" cy="4152945"/>
          </a:xfrm>
        </p:grpSpPr>
        <p:pic>
          <p:nvPicPr>
            <p:cNvPr id="5" name="그림 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DD18463F-3838-429B-B263-9D1DF3FCA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" y="2433198"/>
              <a:ext cx="5098515" cy="415294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2A76BCC-3073-46EA-AB03-11A4ECFACED1}"/>
                </a:ext>
              </a:extLst>
            </p:cNvPr>
            <p:cNvSpPr/>
            <p:nvPr/>
          </p:nvSpPr>
          <p:spPr>
            <a:xfrm>
              <a:off x="1948734" y="2848396"/>
              <a:ext cx="454602" cy="445062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508C24B-AD48-49E0-A716-CB1DF90C4A31}"/>
                </a:ext>
              </a:extLst>
            </p:cNvPr>
            <p:cNvSpPr/>
            <p:nvPr/>
          </p:nvSpPr>
          <p:spPr>
            <a:xfrm>
              <a:off x="1049169" y="4424994"/>
              <a:ext cx="998116" cy="252202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C1EF92A-87AC-42FD-8268-A31C7CA898F1}"/>
              </a:ext>
            </a:extLst>
          </p:cNvPr>
          <p:cNvSpPr txBox="1"/>
          <p:nvPr/>
        </p:nvSpPr>
        <p:spPr>
          <a:xfrm>
            <a:off x="914400" y="1353444"/>
            <a:ext cx="7079182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원격 저장소에 </a:t>
            </a:r>
            <a:r>
              <a:rPr lang="ko-KR" altLang="en-US" sz="1200" dirty="0" err="1"/>
              <a:t>올려야할</a:t>
            </a:r>
            <a:r>
              <a:rPr lang="en-US" altLang="ko-KR" sz="1200" dirty="0"/>
              <a:t>(Push)</a:t>
            </a:r>
            <a:r>
              <a:rPr lang="ko-KR" altLang="en-US" sz="1200" dirty="0"/>
              <a:t>내용이 </a:t>
            </a:r>
            <a:r>
              <a:rPr lang="en-US" altLang="ko-KR" sz="1200" dirty="0"/>
              <a:t>1</a:t>
            </a:r>
            <a:r>
              <a:rPr lang="ko-KR" altLang="en-US" sz="1200" dirty="0"/>
              <a:t>개 있다고 표시 되는 겁니다</a:t>
            </a:r>
            <a:r>
              <a:rPr lang="en-US" altLang="ko-KR" sz="1200" dirty="0"/>
              <a:t>. Push</a:t>
            </a:r>
            <a:r>
              <a:rPr lang="ko-KR" altLang="en-US" sz="1200" dirty="0"/>
              <a:t>를 누르면 </a:t>
            </a:r>
            <a:r>
              <a:rPr lang="en-US" altLang="ko-KR" sz="1200" dirty="0"/>
              <a:t>Push</a:t>
            </a:r>
            <a:r>
              <a:rPr lang="ko-KR" altLang="en-US" sz="1200" dirty="0"/>
              <a:t>창이 뜹니다</a:t>
            </a:r>
            <a:r>
              <a:rPr lang="en-US" altLang="ko-KR" sz="1200" dirty="0"/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8CB8834-A348-416B-B6D4-AE45B594FAD5}"/>
              </a:ext>
            </a:extLst>
          </p:cNvPr>
          <p:cNvGrpSpPr/>
          <p:nvPr/>
        </p:nvGrpSpPr>
        <p:grpSpPr>
          <a:xfrm>
            <a:off x="6570732" y="2465567"/>
            <a:ext cx="5098516" cy="4152945"/>
            <a:chOff x="6570732" y="2465567"/>
            <a:chExt cx="5098516" cy="4152945"/>
          </a:xfrm>
        </p:grpSpPr>
        <p:pic>
          <p:nvPicPr>
            <p:cNvPr id="11" name="그림 1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108363A1-151F-4A0C-9947-B4A26B1EF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0732" y="2465567"/>
              <a:ext cx="5098516" cy="415294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F2916FC-D7D1-40BA-90DC-859D1E1904B3}"/>
                </a:ext>
              </a:extLst>
            </p:cNvPr>
            <p:cNvSpPr/>
            <p:nvPr/>
          </p:nvSpPr>
          <p:spPr>
            <a:xfrm>
              <a:off x="10364390" y="5437847"/>
              <a:ext cx="592225" cy="267037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DFBDEDE-BDA5-447F-B46F-47570F3B7EC9}"/>
              </a:ext>
            </a:extLst>
          </p:cNvPr>
          <p:cNvSpPr txBox="1"/>
          <p:nvPr/>
        </p:nvSpPr>
        <p:spPr>
          <a:xfrm>
            <a:off x="914400" y="1687061"/>
            <a:ext cx="5001690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Push</a:t>
            </a:r>
            <a:r>
              <a:rPr lang="ko-KR" altLang="en-US" sz="1200" dirty="0"/>
              <a:t>창에서 </a:t>
            </a:r>
            <a:r>
              <a:rPr lang="en-US" altLang="ko-KR" sz="1200" dirty="0"/>
              <a:t>Push</a:t>
            </a:r>
            <a:r>
              <a:rPr lang="ko-KR" altLang="en-US" sz="1200" dirty="0" err="1"/>
              <a:t>가되는</a:t>
            </a:r>
            <a:r>
              <a:rPr lang="ko-KR" altLang="en-US" sz="1200" dirty="0"/>
              <a:t> 저장소를 확인하시고 </a:t>
            </a:r>
            <a:r>
              <a:rPr lang="en-US" altLang="ko-KR" sz="1200" dirty="0"/>
              <a:t>Push</a:t>
            </a:r>
            <a:r>
              <a:rPr lang="ko-KR" altLang="en-US" sz="1200" dirty="0"/>
              <a:t>버튼을 선택합니다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903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C56B9C-4121-4497-A066-9F1CB3707A4C}"/>
              </a:ext>
            </a:extLst>
          </p:cNvPr>
          <p:cNvSpPr txBox="1"/>
          <p:nvPr/>
        </p:nvSpPr>
        <p:spPr>
          <a:xfrm>
            <a:off x="914400" y="417095"/>
            <a:ext cx="4783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GitHub</a:t>
            </a:r>
            <a:r>
              <a:rPr lang="ko-KR" altLang="en-US" b="1" spc="300" dirty="0"/>
              <a:t>에 어떻게 소스를 올리나요 </a:t>
            </a:r>
            <a:r>
              <a:rPr lang="en-US" altLang="ko-KR" b="1" spc="300" dirty="0"/>
              <a:t>?</a:t>
            </a:r>
            <a:endParaRPr lang="ko-KR" altLang="en-US" b="1" spc="3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740C95-F05D-40DD-AF7A-7C9731DE38C5}"/>
              </a:ext>
            </a:extLst>
          </p:cNvPr>
          <p:cNvSpPr txBox="1"/>
          <p:nvPr/>
        </p:nvSpPr>
        <p:spPr>
          <a:xfrm>
            <a:off x="914400" y="1011105"/>
            <a:ext cx="7321235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이런 식으로 내 </a:t>
            </a:r>
            <a:r>
              <a:rPr lang="en-US" altLang="ko-KR" sz="1200" dirty="0"/>
              <a:t>PC</a:t>
            </a:r>
            <a:r>
              <a:rPr lang="ko-KR" altLang="en-US" sz="1200" dirty="0"/>
              <a:t>에 있는 파일들을 클라우드에 올려서 사용하듯이 </a:t>
            </a:r>
            <a:r>
              <a:rPr lang="en-US" altLang="ko-KR" sz="1200" dirty="0"/>
              <a:t>GitHub </a:t>
            </a:r>
            <a:r>
              <a:rPr lang="ko-KR" altLang="en-US" sz="1200" dirty="0"/>
              <a:t>저장소에 올릴 수 있습니다</a:t>
            </a:r>
            <a:r>
              <a:rPr lang="en-US" altLang="ko-KR" sz="1200" dirty="0"/>
              <a:t>.</a:t>
            </a: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A60DE5B6-4FE8-48C9-97CF-1574A9AEE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1903017"/>
            <a:ext cx="8768550" cy="14086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646999-C8F8-4CA3-9AB8-43B516452FC8}"/>
              </a:ext>
            </a:extLst>
          </p:cNvPr>
          <p:cNvSpPr txBox="1"/>
          <p:nvPr/>
        </p:nvSpPr>
        <p:spPr>
          <a:xfrm>
            <a:off x="914399" y="1344722"/>
            <a:ext cx="7538667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GitHub </a:t>
            </a:r>
            <a:r>
              <a:rPr lang="ko-KR" altLang="en-US" sz="1200" dirty="0"/>
              <a:t>사이트에서 저장소를 확인하면 </a:t>
            </a:r>
            <a:r>
              <a:rPr lang="en-US" altLang="ko-KR" sz="1200" dirty="0"/>
              <a:t>.</a:t>
            </a:r>
            <a:r>
              <a:rPr lang="en-US" altLang="ko-KR" sz="1200" dirty="0" err="1"/>
              <a:t>gitignore</a:t>
            </a:r>
            <a:r>
              <a:rPr lang="ko-KR" altLang="en-US" sz="1200" dirty="0"/>
              <a:t>에서 설정했던 파일들이 사라진 것을 확인 할 수 있습니다</a:t>
            </a:r>
            <a:r>
              <a:rPr lang="en-US" altLang="ko-KR" sz="1200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8AF667-7671-45E1-9C83-1634F2F19D66}"/>
              </a:ext>
            </a:extLst>
          </p:cNvPr>
          <p:cNvSpPr txBox="1"/>
          <p:nvPr/>
        </p:nvSpPr>
        <p:spPr>
          <a:xfrm>
            <a:off x="914399" y="3609143"/>
            <a:ext cx="7180171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이제</a:t>
            </a:r>
            <a:r>
              <a:rPr lang="en-US" altLang="ko-KR" sz="1200" dirty="0"/>
              <a:t> GitHub</a:t>
            </a:r>
            <a:r>
              <a:rPr lang="ko-KR" altLang="en-US" sz="1200" dirty="0"/>
              <a:t>에 올라간 파일을 다른 유저가 내려 받아서 사용하는 방법에 대해 설명하도록 하겠습니다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420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68AFB6-66CE-43A3-AB15-A5C7389F31E2}"/>
              </a:ext>
            </a:extLst>
          </p:cNvPr>
          <p:cNvSpPr txBox="1"/>
          <p:nvPr/>
        </p:nvSpPr>
        <p:spPr>
          <a:xfrm>
            <a:off x="914400" y="417095"/>
            <a:ext cx="4605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GitHub</a:t>
            </a:r>
            <a:r>
              <a:rPr lang="ko-KR" altLang="en-US" b="1" spc="300" dirty="0"/>
              <a:t>에 올라간 소스 내려 받기 </a:t>
            </a:r>
            <a:r>
              <a:rPr lang="en-US" altLang="ko-KR" b="1" spc="300" dirty="0"/>
              <a:t>!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F1634D-B250-476B-A7C7-13DBFEAD13A4}"/>
              </a:ext>
            </a:extLst>
          </p:cNvPr>
          <p:cNvSpPr txBox="1"/>
          <p:nvPr/>
        </p:nvSpPr>
        <p:spPr>
          <a:xfrm>
            <a:off x="914400" y="1025830"/>
            <a:ext cx="7331366" cy="610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이제 </a:t>
            </a:r>
            <a:r>
              <a:rPr lang="en-US" altLang="ko-KR" sz="1200" dirty="0"/>
              <a:t>GitHub</a:t>
            </a:r>
            <a:r>
              <a:rPr lang="ko-KR" altLang="en-US" sz="1200" dirty="0"/>
              <a:t>에 올린 소스를 내려 받아 보겠습니다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GitHub</a:t>
            </a:r>
            <a:r>
              <a:rPr lang="ko-KR" altLang="en-US" sz="1200" dirty="0"/>
              <a:t>저장소가 </a:t>
            </a:r>
            <a:r>
              <a:rPr lang="en-US" altLang="ko-KR" sz="1200" dirty="0"/>
              <a:t>Public </a:t>
            </a:r>
            <a:r>
              <a:rPr lang="ko-KR" altLang="en-US" sz="1200" dirty="0"/>
              <a:t>이라면 누구나</a:t>
            </a:r>
            <a:r>
              <a:rPr lang="en-US" altLang="ko-KR" sz="1200" dirty="0"/>
              <a:t>, Private </a:t>
            </a:r>
            <a:r>
              <a:rPr lang="ko-KR" altLang="en-US" sz="1200" dirty="0"/>
              <a:t>이라면 본인과 이 저장소에 초대된 사람들만 가능 합니다</a:t>
            </a:r>
            <a:r>
              <a:rPr lang="en-US" altLang="ko-KR" sz="1200" dirty="0"/>
              <a:t>.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57D00E-44AD-4D16-B758-469EFBA2F4FD}"/>
              </a:ext>
            </a:extLst>
          </p:cNvPr>
          <p:cNvGrpSpPr/>
          <p:nvPr/>
        </p:nvGrpSpPr>
        <p:grpSpPr>
          <a:xfrm>
            <a:off x="3209037" y="3269845"/>
            <a:ext cx="5961857" cy="3389901"/>
            <a:chOff x="3209037" y="3269845"/>
            <a:chExt cx="5961857" cy="338990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8E00CD-AA8E-411C-8120-F96294D54103}"/>
                </a:ext>
              </a:extLst>
            </p:cNvPr>
            <p:cNvSpPr txBox="1"/>
            <p:nvPr/>
          </p:nvSpPr>
          <p:spPr>
            <a:xfrm>
              <a:off x="3209037" y="3269845"/>
              <a:ext cx="2018501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/>
                <a:t>Add people</a:t>
              </a:r>
              <a:r>
                <a:rPr lang="ko-KR" altLang="en-US" sz="1200" dirty="0"/>
                <a:t>을 선택합니다</a:t>
              </a:r>
              <a:r>
                <a:rPr lang="en-US" altLang="ko-KR" sz="1200" dirty="0"/>
                <a:t>.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B93E22BC-4CD5-48C9-ADEC-02A16BC6DB13}"/>
                </a:ext>
              </a:extLst>
            </p:cNvPr>
            <p:cNvGrpSpPr/>
            <p:nvPr/>
          </p:nvGrpSpPr>
          <p:grpSpPr>
            <a:xfrm>
              <a:off x="3342603" y="3695309"/>
              <a:ext cx="5828291" cy="2964437"/>
              <a:chOff x="3342603" y="3695309"/>
              <a:chExt cx="5828291" cy="2964437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10901CBD-085F-4953-B722-1A413DD46F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42603" y="3695309"/>
                <a:ext cx="5828291" cy="2964437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D70F086-4EBD-4CFB-9D80-2B0412949C32}"/>
                  </a:ext>
                </a:extLst>
              </p:cNvPr>
              <p:cNvSpPr/>
              <p:nvPr/>
            </p:nvSpPr>
            <p:spPr>
              <a:xfrm>
                <a:off x="5628534" y="5868030"/>
                <a:ext cx="1256427" cy="426189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82FEA1D-72E8-4D0E-894F-957EC2B7A173}"/>
              </a:ext>
            </a:extLst>
          </p:cNvPr>
          <p:cNvGrpSpPr/>
          <p:nvPr/>
        </p:nvGrpSpPr>
        <p:grpSpPr>
          <a:xfrm>
            <a:off x="914400" y="1636446"/>
            <a:ext cx="9254260" cy="5023300"/>
            <a:chOff x="914400" y="1636446"/>
            <a:chExt cx="9254260" cy="5023300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65F5353-7BCD-4165-A960-3875D0736E59}"/>
                </a:ext>
              </a:extLst>
            </p:cNvPr>
            <p:cNvGrpSpPr/>
            <p:nvPr/>
          </p:nvGrpSpPr>
          <p:grpSpPr>
            <a:xfrm>
              <a:off x="914400" y="1636446"/>
              <a:ext cx="9254260" cy="5023300"/>
              <a:chOff x="914400" y="1636446"/>
              <a:chExt cx="9254260" cy="502330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BE22BBE-57F0-4FC3-B8B6-16D467135BCE}"/>
                  </a:ext>
                </a:extLst>
              </p:cNvPr>
              <p:cNvSpPr txBox="1"/>
              <p:nvPr/>
            </p:nvSpPr>
            <p:spPr>
              <a:xfrm>
                <a:off x="914400" y="1636446"/>
                <a:ext cx="6954148" cy="3336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dirty="0"/>
                  <a:t>다른 사용자를 초대하려면 </a:t>
                </a:r>
                <a:r>
                  <a:rPr lang="en-US" altLang="ko-KR" sz="1200" dirty="0"/>
                  <a:t>GitHub</a:t>
                </a:r>
                <a:r>
                  <a:rPr lang="ko-KR" altLang="en-US" sz="1200" dirty="0"/>
                  <a:t>저장소에서 </a:t>
                </a:r>
                <a:r>
                  <a:rPr lang="en-US" altLang="ko-KR" sz="1200" dirty="0"/>
                  <a:t>Settings </a:t>
                </a:r>
                <a:r>
                  <a:rPr lang="ko-KR" altLang="en-US" sz="1200" dirty="0"/>
                  <a:t>를 선택 후 </a:t>
                </a:r>
                <a:r>
                  <a:rPr lang="en-US" altLang="ko-KR" sz="1200" dirty="0"/>
                  <a:t>Manage access </a:t>
                </a:r>
                <a:r>
                  <a:rPr lang="ko-KR" altLang="en-US" sz="1200" dirty="0"/>
                  <a:t>를 선택 합니다</a:t>
                </a:r>
                <a:r>
                  <a:rPr lang="en-US" altLang="ko-KR" sz="1200" dirty="0"/>
                  <a:t>.</a:t>
                </a:r>
                <a:r>
                  <a:rPr lang="ko-KR" altLang="en-US" sz="1200" dirty="0"/>
                  <a:t> </a:t>
                </a:r>
                <a:endParaRPr lang="en-US" altLang="ko-KR" sz="1200" dirty="0"/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298DCAEC-2701-4A88-BE59-72B0835C3520}"/>
                  </a:ext>
                </a:extLst>
              </p:cNvPr>
              <p:cNvGrpSpPr/>
              <p:nvPr/>
            </p:nvGrpSpPr>
            <p:grpSpPr>
              <a:xfrm>
                <a:off x="1043710" y="3256914"/>
                <a:ext cx="1843678" cy="3402832"/>
                <a:chOff x="1043710" y="3256914"/>
                <a:chExt cx="1843678" cy="3402832"/>
              </a:xfrm>
            </p:grpSpPr>
            <p:pic>
              <p:nvPicPr>
                <p:cNvPr id="8" name="그림 7" descr="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DD64F67E-2371-425C-936E-AC483D9323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3710" y="3256914"/>
                  <a:ext cx="1843678" cy="3402832"/>
                </a:xfrm>
                <a:prstGeom prst="rect">
                  <a:avLst/>
                </a:prstGeom>
                <a:solidFill>
                  <a:srgbClr val="FFFFFF">
                    <a:shade val="85000"/>
                  </a:srgbClr>
                </a:solidFill>
                <a:ln w="88900" cap="sq">
                  <a:solidFill>
                    <a:srgbClr val="FFFFFF"/>
                  </a:solidFill>
                  <a:miter lim="800000"/>
                </a:ln>
                <a:effectLst>
                  <a:outerShdw blurRad="55000" dist="18000" dir="54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bevelT w="25400" h="19050"/>
                  <a:contourClr>
                    <a:srgbClr val="FFFFFF"/>
                  </a:contourClr>
                </a:sp3d>
              </p:spPr>
            </p:pic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D52E14D2-E2AF-453B-8D34-B30E8F6462E1}"/>
                    </a:ext>
                  </a:extLst>
                </p:cNvPr>
                <p:cNvSpPr/>
                <p:nvPr/>
              </p:nvSpPr>
              <p:spPr>
                <a:xfrm>
                  <a:off x="1048652" y="3591454"/>
                  <a:ext cx="1775467" cy="357460"/>
                </a:xfrm>
                <a:prstGeom prst="rect">
                  <a:avLst/>
                </a:prstGeom>
                <a:noFill/>
                <a:ln w="28575">
                  <a:solidFill>
                    <a:srgbClr val="7030A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C019B494-942B-4EE1-935F-BD81A0632F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3710" y="2023860"/>
                <a:ext cx="9124950" cy="1076325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AFA2479-D271-4146-8E7B-5100D7BFC377}"/>
                </a:ext>
              </a:extLst>
            </p:cNvPr>
            <p:cNvSpPr/>
            <p:nvPr/>
          </p:nvSpPr>
          <p:spPr>
            <a:xfrm>
              <a:off x="9170894" y="2676260"/>
              <a:ext cx="916896" cy="423925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1925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DF12B2-5200-4A64-87E2-E0F6DF85AD54}"/>
              </a:ext>
            </a:extLst>
          </p:cNvPr>
          <p:cNvSpPr txBox="1"/>
          <p:nvPr/>
        </p:nvSpPr>
        <p:spPr>
          <a:xfrm>
            <a:off x="914400" y="417095"/>
            <a:ext cx="4605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GitHub</a:t>
            </a:r>
            <a:r>
              <a:rPr lang="ko-KR" altLang="en-US" b="1" spc="300" dirty="0"/>
              <a:t>에 올라간 소스 내려 받기 </a:t>
            </a:r>
            <a:r>
              <a:rPr lang="en-US" altLang="ko-KR" b="1" spc="300" dirty="0"/>
              <a:t>!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D76860-12D1-4B2D-B797-0C1939CFA9DC}"/>
              </a:ext>
            </a:extLst>
          </p:cNvPr>
          <p:cNvSpPr txBox="1"/>
          <p:nvPr/>
        </p:nvSpPr>
        <p:spPr>
          <a:xfrm>
            <a:off x="914400" y="1025830"/>
            <a:ext cx="3996607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초대할 사용자의 이름을 작성하고 추가버튼을 누릅니다</a:t>
            </a:r>
            <a:r>
              <a:rPr lang="en-US" altLang="ko-KR" sz="12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7F23AC-2BCC-4B26-8EB2-D56716CF3823}"/>
              </a:ext>
            </a:extLst>
          </p:cNvPr>
          <p:cNvSpPr txBox="1"/>
          <p:nvPr/>
        </p:nvSpPr>
        <p:spPr>
          <a:xfrm>
            <a:off x="914399" y="1324596"/>
            <a:ext cx="4467890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초대를 받은 사용자는 이메일에서 초대를 확인 할 수 있습니다</a:t>
            </a:r>
            <a:r>
              <a:rPr lang="en-US" altLang="ko-KR" sz="1200" dirty="0"/>
              <a:t>.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BE094A6-4B88-482B-88C4-B56E97A411B0}"/>
              </a:ext>
            </a:extLst>
          </p:cNvPr>
          <p:cNvGrpSpPr/>
          <p:nvPr/>
        </p:nvGrpSpPr>
        <p:grpSpPr>
          <a:xfrm>
            <a:off x="984185" y="1897616"/>
            <a:ext cx="7477125" cy="4543289"/>
            <a:chOff x="984185" y="1897616"/>
            <a:chExt cx="7477125" cy="454328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A5CE847-CFE0-4568-9503-7EB88297C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4185" y="1897616"/>
              <a:ext cx="3279779" cy="240148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FD39258-E01E-4F6F-9F12-441AF57C8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4185" y="4538501"/>
              <a:ext cx="7477125" cy="190240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31109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0764A-CBA0-497B-8AB9-87C080EE81FE}"/>
              </a:ext>
            </a:extLst>
          </p:cNvPr>
          <p:cNvSpPr txBox="1"/>
          <p:nvPr/>
        </p:nvSpPr>
        <p:spPr>
          <a:xfrm>
            <a:off x="914400" y="417095"/>
            <a:ext cx="4605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GitHub</a:t>
            </a:r>
            <a:r>
              <a:rPr lang="ko-KR" altLang="en-US" b="1" spc="300" dirty="0"/>
              <a:t>에 올라간 소스 내려 받기 </a:t>
            </a:r>
            <a:r>
              <a:rPr lang="en-US" altLang="ko-KR" b="1" spc="300" dirty="0"/>
              <a:t>!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5E5D1B-20D9-44B3-84A9-F0380C5D7BC5}"/>
              </a:ext>
            </a:extLst>
          </p:cNvPr>
          <p:cNvSpPr txBox="1"/>
          <p:nvPr/>
        </p:nvSpPr>
        <p:spPr>
          <a:xfrm>
            <a:off x="914400" y="1025830"/>
            <a:ext cx="7613623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이제 다른 사용자</a:t>
            </a:r>
            <a:r>
              <a:rPr lang="en-US" altLang="ko-KR" sz="1200" dirty="0"/>
              <a:t>(</a:t>
            </a:r>
            <a:r>
              <a:rPr lang="en-US" altLang="ko-KR" sz="1200" dirty="0" err="1"/>
              <a:t>kkiyeol</a:t>
            </a:r>
            <a:r>
              <a:rPr lang="en-US" altLang="ko-KR" sz="1200" dirty="0"/>
              <a:t>)</a:t>
            </a:r>
            <a:r>
              <a:rPr lang="ko-KR" altLang="en-US" sz="1200" dirty="0"/>
              <a:t>가 올린 </a:t>
            </a:r>
            <a:r>
              <a:rPr lang="en-US" altLang="ko-KR" sz="1200" dirty="0"/>
              <a:t>GitHub</a:t>
            </a:r>
            <a:r>
              <a:rPr lang="ko-KR" altLang="en-US" sz="1200" dirty="0"/>
              <a:t>의 코드를 제가</a:t>
            </a:r>
            <a:r>
              <a:rPr lang="en-US" altLang="ko-KR" sz="1200" dirty="0"/>
              <a:t>(</a:t>
            </a:r>
            <a:r>
              <a:rPr lang="en-US" altLang="ko-KR" sz="1200" dirty="0" err="1"/>
              <a:t>NaYongtae</a:t>
            </a:r>
            <a:r>
              <a:rPr lang="en-US" altLang="ko-KR" sz="1200" dirty="0"/>
              <a:t>)</a:t>
            </a:r>
            <a:r>
              <a:rPr lang="ko-KR" altLang="en-US" sz="1200" dirty="0"/>
              <a:t> 받아서 사용한다고 가정하겠습니다</a:t>
            </a:r>
            <a:r>
              <a:rPr lang="en-US" altLang="ko-KR" sz="12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2D6AA2-6A37-44FC-A63E-4493268C3AB5}"/>
              </a:ext>
            </a:extLst>
          </p:cNvPr>
          <p:cNvSpPr txBox="1"/>
          <p:nvPr/>
        </p:nvSpPr>
        <p:spPr>
          <a:xfrm>
            <a:off x="914400" y="1359447"/>
            <a:ext cx="6493701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PC</a:t>
            </a:r>
            <a:r>
              <a:rPr lang="ko-KR" altLang="en-US" sz="1200" dirty="0"/>
              <a:t>에 </a:t>
            </a:r>
            <a:r>
              <a:rPr lang="en-US" altLang="ko-KR" sz="1200" dirty="0"/>
              <a:t>GitHub</a:t>
            </a:r>
            <a:r>
              <a:rPr lang="ko-KR" altLang="en-US" sz="1200" dirty="0"/>
              <a:t>에서 다운받을 프로젝트의 명칭과 같은 폴더</a:t>
            </a:r>
            <a:r>
              <a:rPr lang="en-US" altLang="ko-KR" sz="1200" dirty="0"/>
              <a:t>(</a:t>
            </a:r>
            <a:r>
              <a:rPr lang="en-US" altLang="ko-KR" sz="1200" dirty="0" err="1"/>
              <a:t>HelloJava</a:t>
            </a:r>
            <a:r>
              <a:rPr lang="en-US" altLang="ko-KR" sz="1200" dirty="0"/>
              <a:t>)</a:t>
            </a:r>
            <a:r>
              <a:rPr lang="ko-KR" altLang="en-US" sz="1200" dirty="0"/>
              <a:t>를 하나 생성하겠습니다</a:t>
            </a:r>
            <a:r>
              <a:rPr lang="en-US" altLang="ko-KR" sz="12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E4BFE4-49B8-4E70-A3C6-7534B28C2110}"/>
              </a:ext>
            </a:extLst>
          </p:cNvPr>
          <p:cNvSpPr txBox="1"/>
          <p:nvPr/>
        </p:nvSpPr>
        <p:spPr>
          <a:xfrm>
            <a:off x="914400" y="1693064"/>
            <a:ext cx="4352923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SourceTree</a:t>
            </a:r>
            <a:r>
              <a:rPr lang="ko-KR" altLang="en-US" sz="1200" dirty="0"/>
              <a:t>에서 상단의 </a:t>
            </a:r>
            <a:r>
              <a:rPr lang="en-US" altLang="ko-KR" sz="1200" dirty="0"/>
              <a:t>+ </a:t>
            </a:r>
            <a:r>
              <a:rPr lang="ko-KR" altLang="en-US" sz="1200" dirty="0"/>
              <a:t>버튼을 눌러서 새로운 탭을 엽니다</a:t>
            </a:r>
            <a:r>
              <a:rPr lang="en-US" altLang="ko-KR" sz="1200" dirty="0"/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8A9ED03-43E3-4816-ABD5-C56C5580CFC1}"/>
              </a:ext>
            </a:extLst>
          </p:cNvPr>
          <p:cNvGrpSpPr/>
          <p:nvPr/>
        </p:nvGrpSpPr>
        <p:grpSpPr>
          <a:xfrm>
            <a:off x="1108608" y="2644533"/>
            <a:ext cx="4491079" cy="3529690"/>
            <a:chOff x="1108609" y="2644533"/>
            <a:chExt cx="4288574" cy="3529690"/>
          </a:xfrm>
        </p:grpSpPr>
        <p:pic>
          <p:nvPicPr>
            <p:cNvPr id="6" name="그림 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DD7E52B0-C961-4745-8386-A8AB512FE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609" y="2644533"/>
              <a:ext cx="4288574" cy="352969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89CAEDB-C5A5-4C79-AC92-DE9F6EDDB83A}"/>
                </a:ext>
              </a:extLst>
            </p:cNvPr>
            <p:cNvSpPr/>
            <p:nvPr/>
          </p:nvSpPr>
          <p:spPr>
            <a:xfrm>
              <a:off x="2731796" y="3696651"/>
              <a:ext cx="1103829" cy="357460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1494385-A534-4963-B289-245F09C8E0C0}"/>
              </a:ext>
            </a:extLst>
          </p:cNvPr>
          <p:cNvGrpSpPr/>
          <p:nvPr/>
        </p:nvGrpSpPr>
        <p:grpSpPr>
          <a:xfrm>
            <a:off x="5976166" y="2317441"/>
            <a:ext cx="4734919" cy="3856782"/>
            <a:chOff x="5976166" y="2317441"/>
            <a:chExt cx="4734919" cy="3856782"/>
          </a:xfrm>
        </p:grpSpPr>
        <p:pic>
          <p:nvPicPr>
            <p:cNvPr id="9" name="그림 8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2C7D1EED-A26A-4F3C-90D3-622667CC3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6166" y="2317441"/>
              <a:ext cx="4734919" cy="385678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40069AF-58BE-493F-B861-EFA06AC54FD6}"/>
                </a:ext>
              </a:extLst>
            </p:cNvPr>
            <p:cNvSpPr/>
            <p:nvPr/>
          </p:nvSpPr>
          <p:spPr>
            <a:xfrm>
              <a:off x="7464288" y="2540899"/>
              <a:ext cx="1453135" cy="218485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ㅍ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5538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A26384-F70F-4D3B-8854-8806FAA56FAF}"/>
              </a:ext>
            </a:extLst>
          </p:cNvPr>
          <p:cNvSpPr txBox="1"/>
          <p:nvPr/>
        </p:nvSpPr>
        <p:spPr>
          <a:xfrm>
            <a:off x="914400" y="417095"/>
            <a:ext cx="3276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</a:t>
            </a:r>
            <a:r>
              <a:rPr lang="ko-KR" altLang="en-US" b="1" spc="300" dirty="0"/>
              <a:t>을 어떻게 설치하죠 </a:t>
            </a:r>
            <a:r>
              <a:rPr lang="en-US" altLang="ko-KR" b="1" spc="300" dirty="0"/>
              <a:t>?</a:t>
            </a:r>
            <a:endParaRPr lang="ko-KR" altLang="en-US" b="1" spc="3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7FE74B-DFBF-444F-8760-37D3FE2C7FEC}"/>
              </a:ext>
            </a:extLst>
          </p:cNvPr>
          <p:cNvSpPr txBox="1"/>
          <p:nvPr/>
        </p:nvSpPr>
        <p:spPr>
          <a:xfrm>
            <a:off x="1155032" y="1243263"/>
            <a:ext cx="316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다운받은 파일을 실행합니다</a:t>
            </a:r>
            <a:r>
              <a:rPr lang="en-US" altLang="ko-KR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700C44-DA49-4371-B1A6-4208E21C2D86}"/>
              </a:ext>
            </a:extLst>
          </p:cNvPr>
          <p:cNvSpPr txBox="1"/>
          <p:nvPr/>
        </p:nvSpPr>
        <p:spPr>
          <a:xfrm>
            <a:off x="1155032" y="4403921"/>
            <a:ext cx="710803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설치시에 선택하는 설정들은 기본설정으로 진행해도 문제없습니다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설정에 대한 부분은 따로 인터넷 검색을 해보세요</a:t>
            </a:r>
            <a:r>
              <a:rPr lang="en-US" altLang="ko-KR" dirty="0"/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836F4AC-A9A6-4829-9D19-DDE38547ED04}"/>
              </a:ext>
            </a:extLst>
          </p:cNvPr>
          <p:cNvGrpSpPr/>
          <p:nvPr/>
        </p:nvGrpSpPr>
        <p:grpSpPr>
          <a:xfrm>
            <a:off x="1432047" y="2082348"/>
            <a:ext cx="2759212" cy="1851820"/>
            <a:chOff x="4995683" y="1535412"/>
            <a:chExt cx="2759212" cy="185182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9329BF1-FA31-46D0-8836-566283B98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5683" y="1535412"/>
              <a:ext cx="2759212" cy="185182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BA72F12-46DC-4088-8164-EECA36CA78FC}"/>
                </a:ext>
              </a:extLst>
            </p:cNvPr>
            <p:cNvSpPr/>
            <p:nvPr/>
          </p:nvSpPr>
          <p:spPr>
            <a:xfrm>
              <a:off x="6226539" y="2248227"/>
              <a:ext cx="797260" cy="806472"/>
            </a:xfrm>
            <a:prstGeom prst="rect">
              <a:avLst/>
            </a:prstGeom>
            <a:noFill/>
            <a:ln w="381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1313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0D58A7-526D-4EB6-AD28-24C552065EDC}"/>
              </a:ext>
            </a:extLst>
          </p:cNvPr>
          <p:cNvSpPr txBox="1"/>
          <p:nvPr/>
        </p:nvSpPr>
        <p:spPr>
          <a:xfrm>
            <a:off x="914400" y="417095"/>
            <a:ext cx="4605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GitHub</a:t>
            </a:r>
            <a:r>
              <a:rPr lang="ko-KR" altLang="en-US" b="1" spc="300" dirty="0"/>
              <a:t>에 올라간 소스 내려 받기 </a:t>
            </a:r>
            <a:r>
              <a:rPr lang="en-US" altLang="ko-KR" b="1" spc="300" dirty="0"/>
              <a:t>!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A994B3-3AF4-41C9-871F-8481209215F9}"/>
              </a:ext>
            </a:extLst>
          </p:cNvPr>
          <p:cNvSpPr txBox="1"/>
          <p:nvPr/>
        </p:nvSpPr>
        <p:spPr>
          <a:xfrm>
            <a:off x="914400" y="1025830"/>
            <a:ext cx="2683748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새로운 탭에서 </a:t>
            </a:r>
            <a:r>
              <a:rPr lang="en-US" altLang="ko-KR" sz="1200" dirty="0"/>
              <a:t>Clone</a:t>
            </a:r>
            <a:r>
              <a:rPr lang="ko-KR" altLang="en-US" sz="1200" dirty="0"/>
              <a:t>를 선택 합니다</a:t>
            </a:r>
            <a:r>
              <a:rPr lang="en-US" altLang="ko-KR" sz="12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43C8B9-30D8-4BB2-A92A-EAA0049FE5F2}"/>
              </a:ext>
            </a:extLst>
          </p:cNvPr>
          <p:cNvSpPr txBox="1"/>
          <p:nvPr/>
        </p:nvSpPr>
        <p:spPr>
          <a:xfrm>
            <a:off x="6739316" y="1777040"/>
            <a:ext cx="4655442" cy="887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저장소 </a:t>
            </a:r>
            <a:r>
              <a:rPr lang="en-US" altLang="ko-KR" sz="1200" dirty="0"/>
              <a:t>URL </a:t>
            </a:r>
            <a:r>
              <a:rPr lang="ko-KR" altLang="en-US" sz="1200" dirty="0"/>
              <a:t>항목에는 </a:t>
            </a:r>
            <a:r>
              <a:rPr lang="en-US" altLang="ko-KR" sz="1200" dirty="0"/>
              <a:t>GitHub</a:t>
            </a:r>
            <a:r>
              <a:rPr lang="ko-KR" altLang="en-US" sz="1200" dirty="0"/>
              <a:t>의 저장소 주소를 작성 합니다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목적지 경로에는 방금 생성한 로컬 저장소의 위치를 선택 합니다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클론 버튼을 선택 합니다</a:t>
            </a:r>
            <a:r>
              <a:rPr lang="en-US" altLang="ko-KR" sz="12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6AFAB8-8204-4D24-8A82-CF8E47CD561C}"/>
              </a:ext>
            </a:extLst>
          </p:cNvPr>
          <p:cNvSpPr txBox="1"/>
          <p:nvPr/>
        </p:nvSpPr>
        <p:spPr>
          <a:xfrm>
            <a:off x="6739316" y="2664655"/>
            <a:ext cx="3467616" cy="610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로컬 저장소에 가보면 </a:t>
            </a:r>
            <a:r>
              <a:rPr lang="en-US" altLang="ko-KR" sz="1200" dirty="0"/>
              <a:t>GitHub</a:t>
            </a:r>
            <a:r>
              <a:rPr lang="ko-KR" altLang="en-US" sz="1200" dirty="0"/>
              <a:t>로 부터 내려 받은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소스코드를 확인 할 수 있습니다</a:t>
            </a:r>
            <a:r>
              <a:rPr lang="en-US" altLang="ko-KR" sz="1200" dirty="0"/>
              <a:t>.</a:t>
            </a:r>
          </a:p>
        </p:txBody>
      </p: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6D882226-3148-4F70-A9E2-1C74FF19A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755" y="3487666"/>
            <a:ext cx="4937845" cy="24761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34260FE-C46F-43C9-AE97-846506F09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21" y="1488102"/>
            <a:ext cx="5335591" cy="49528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81352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1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75E006-8F52-4736-8B12-DBEEC9EE0FFD}"/>
              </a:ext>
            </a:extLst>
          </p:cNvPr>
          <p:cNvSpPr txBox="1"/>
          <p:nvPr/>
        </p:nvSpPr>
        <p:spPr>
          <a:xfrm>
            <a:off x="914400" y="1025830"/>
            <a:ext cx="6912470" cy="5507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/>
              <a:t>내려 받은 소스 코드를 </a:t>
            </a:r>
            <a:r>
              <a:rPr lang="en-US" altLang="ko-KR" sz="1050" dirty="0"/>
              <a:t>STS</a:t>
            </a:r>
            <a:r>
              <a:rPr lang="ko-KR" altLang="en-US" sz="1050" dirty="0"/>
              <a:t>에 </a:t>
            </a:r>
            <a:r>
              <a:rPr lang="en-US" altLang="ko-KR" sz="1050" dirty="0"/>
              <a:t>import </a:t>
            </a:r>
            <a:r>
              <a:rPr lang="ko-KR" altLang="en-US" sz="1050" dirty="0"/>
              <a:t>해보겠습니다</a:t>
            </a:r>
            <a:r>
              <a:rPr lang="en-US" altLang="ko-KR" sz="105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</a:t>
            </a:r>
            <a:r>
              <a:rPr lang="en-US" altLang="ko-KR" sz="1050" dirty="0">
                <a:latin typeface="Calibri" panose="020F0502020204030204" pitchFamily="34" charset="0"/>
                <a:cs typeface="Calibri" panose="020F0502020204030204" pitchFamily="34" charset="0"/>
              </a:rPr>
              <a:t>▪ </a:t>
            </a:r>
            <a:r>
              <a:rPr lang="ko-KR" alt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혼자서 연습하시는 분들은 </a:t>
            </a:r>
            <a:r>
              <a:rPr lang="en-US" altLang="ko-KR" sz="1050" dirty="0">
                <a:latin typeface="Calibri" panose="020F0502020204030204" pitchFamily="34" charset="0"/>
                <a:cs typeface="Calibri" panose="020F0502020204030204" pitchFamily="34" charset="0"/>
              </a:rPr>
              <a:t>workspace</a:t>
            </a:r>
            <a:r>
              <a:rPr lang="ko-KR" alt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를 변경해서 </a:t>
            </a:r>
            <a:r>
              <a:rPr lang="en-US" altLang="ko-KR" sz="1050" dirty="0">
                <a:latin typeface="Calibri" panose="020F0502020204030204" pitchFamily="34" charset="0"/>
                <a:cs typeface="Calibri" panose="020F0502020204030204" pitchFamily="34" charset="0"/>
              </a:rPr>
              <a:t>import</a:t>
            </a:r>
            <a:r>
              <a:rPr lang="ko-KR" alt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를 해주세요</a:t>
            </a:r>
            <a:r>
              <a:rPr lang="en-US" altLang="ko-KR" sz="105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ko-KR" alt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협업일 경우에는 바로 </a:t>
            </a:r>
            <a:r>
              <a:rPr lang="en-US" altLang="ko-KR" sz="1050" dirty="0">
                <a:latin typeface="Calibri" panose="020F0502020204030204" pitchFamily="34" charset="0"/>
                <a:cs typeface="Calibri" panose="020F0502020204030204" pitchFamily="34" charset="0"/>
              </a:rPr>
              <a:t>import</a:t>
            </a:r>
            <a:r>
              <a:rPr lang="ko-KR" alt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하시면 됩니다</a:t>
            </a:r>
            <a:r>
              <a:rPr lang="en-US" altLang="ko-KR" sz="105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altLang="ko-K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56B286-FB3C-4FCB-AD27-B799917F4162}"/>
              </a:ext>
            </a:extLst>
          </p:cNvPr>
          <p:cNvSpPr txBox="1"/>
          <p:nvPr/>
        </p:nvSpPr>
        <p:spPr>
          <a:xfrm>
            <a:off x="914400" y="417095"/>
            <a:ext cx="4605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GitHub</a:t>
            </a:r>
            <a:r>
              <a:rPr lang="ko-KR" altLang="en-US" b="1" spc="300" dirty="0"/>
              <a:t>에 올라간 소스 내려 받기 </a:t>
            </a:r>
            <a:r>
              <a:rPr lang="en-US" altLang="ko-KR" b="1" spc="300" dirty="0"/>
              <a:t>!</a:t>
            </a:r>
            <a:endParaRPr lang="ko-KR" altLang="en-US" b="1" spc="3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7EB5A8-C488-4B2C-AD0C-A2BF52F1DB15}"/>
              </a:ext>
            </a:extLst>
          </p:cNvPr>
          <p:cNvSpPr txBox="1"/>
          <p:nvPr/>
        </p:nvSpPr>
        <p:spPr>
          <a:xfrm>
            <a:off x="914399" y="1578131"/>
            <a:ext cx="8393644" cy="545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/>
              <a:t>받은 파일들을 확인해 보시면 </a:t>
            </a:r>
            <a:r>
              <a:rPr lang="en-US" altLang="ko-KR" sz="1050" dirty="0"/>
              <a:t>.</a:t>
            </a:r>
            <a:r>
              <a:rPr lang="en-US" altLang="ko-KR" sz="1050" dirty="0" err="1"/>
              <a:t>gitignore</a:t>
            </a:r>
            <a:r>
              <a:rPr lang="ko-KR" altLang="en-US" sz="1050" dirty="0"/>
              <a:t>에 지정된 파일들이 없는 상태 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즉</a:t>
            </a:r>
            <a:r>
              <a:rPr lang="en-US" altLang="ko-KR" sz="1050" dirty="0"/>
              <a:t>, </a:t>
            </a:r>
            <a:r>
              <a:rPr lang="ko-KR" altLang="en-US" sz="1050" dirty="0"/>
              <a:t>일반적인 방법으로 </a:t>
            </a:r>
            <a:r>
              <a:rPr lang="en-US" altLang="ko-KR" sz="1050" dirty="0"/>
              <a:t>import</a:t>
            </a:r>
            <a:r>
              <a:rPr lang="ko-KR" altLang="en-US" sz="1050" dirty="0"/>
              <a:t>를 할 수 없고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정확한 </a:t>
            </a:r>
            <a:r>
              <a:rPr lang="en-US" altLang="ko-KR" sz="1050" dirty="0"/>
              <a:t>project</a:t>
            </a:r>
            <a:r>
              <a:rPr lang="ko-KR" altLang="en-US" sz="1050" dirty="0"/>
              <a:t>형태를 선택해서 </a:t>
            </a:r>
            <a:r>
              <a:rPr lang="en-US" altLang="ko-KR" sz="1050" dirty="0"/>
              <a:t>import</a:t>
            </a:r>
            <a:r>
              <a:rPr lang="ko-KR" altLang="en-US" sz="1050" dirty="0"/>
              <a:t>를 해야 합니다</a:t>
            </a:r>
            <a:r>
              <a:rPr lang="en-US" altLang="ko-KR" sz="1050" dirty="0"/>
              <a:t>. </a:t>
            </a:r>
            <a:r>
              <a:rPr lang="ko-KR" altLang="en-US" sz="1050" dirty="0"/>
              <a:t>지금 프로젝트는 </a:t>
            </a:r>
            <a:r>
              <a:rPr lang="en-US" altLang="ko-KR" sz="1050" dirty="0"/>
              <a:t>Maven </a:t>
            </a:r>
            <a:r>
              <a:rPr lang="ko-KR" altLang="en-US" sz="1050" dirty="0"/>
              <a:t>방식의 </a:t>
            </a:r>
            <a:r>
              <a:rPr lang="en-US" altLang="ko-KR" sz="1050" dirty="0"/>
              <a:t>Project </a:t>
            </a:r>
            <a:r>
              <a:rPr lang="ko-KR" altLang="en-US" sz="1050" dirty="0"/>
              <a:t>이므로 </a:t>
            </a:r>
            <a:r>
              <a:rPr lang="en-US" altLang="ko-KR" sz="1050" dirty="0"/>
              <a:t>Maven Project</a:t>
            </a:r>
            <a:r>
              <a:rPr lang="ko-KR" altLang="en-US" sz="1050" dirty="0"/>
              <a:t>를 선택하겠습니다</a:t>
            </a:r>
            <a:r>
              <a:rPr lang="en-US" altLang="ko-KR" sz="105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48568E-0518-4156-A774-9F7AE1036DE4}"/>
              </a:ext>
            </a:extLst>
          </p:cNvPr>
          <p:cNvSpPr txBox="1"/>
          <p:nvPr/>
        </p:nvSpPr>
        <p:spPr>
          <a:xfrm>
            <a:off x="914398" y="2123986"/>
            <a:ext cx="6891630" cy="303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/>
              <a:t>STS</a:t>
            </a:r>
            <a:r>
              <a:rPr lang="ko-KR" altLang="en-US" sz="1050" dirty="0"/>
              <a:t>의 </a:t>
            </a:r>
            <a:r>
              <a:rPr lang="en-US" altLang="ko-KR" sz="1050" dirty="0"/>
              <a:t>Package Explorer </a:t>
            </a:r>
            <a:r>
              <a:rPr lang="ko-KR" altLang="en-US" sz="1050" dirty="0"/>
              <a:t>에서 </a:t>
            </a:r>
            <a:r>
              <a:rPr lang="ko-KR" altLang="en-US" sz="1050" dirty="0" err="1"/>
              <a:t>우클릭</a:t>
            </a:r>
            <a:r>
              <a:rPr lang="ko-KR" altLang="en-US" sz="1050" dirty="0"/>
              <a:t> → </a:t>
            </a:r>
            <a:r>
              <a:rPr lang="en-US" altLang="ko-KR" sz="1050" dirty="0"/>
              <a:t>import </a:t>
            </a:r>
            <a:r>
              <a:rPr lang="ko-KR" altLang="en-US" sz="1050" dirty="0"/>
              <a:t>선택 → </a:t>
            </a:r>
            <a:r>
              <a:rPr lang="en-US" altLang="ko-KR" sz="1050" dirty="0"/>
              <a:t>Maven </a:t>
            </a:r>
            <a:r>
              <a:rPr lang="ko-KR" altLang="en-US" sz="1050" dirty="0"/>
              <a:t>폴더 밑에 </a:t>
            </a:r>
            <a:r>
              <a:rPr lang="en-US" altLang="ko-KR" sz="1050" dirty="0"/>
              <a:t>Existing Maven Project </a:t>
            </a:r>
            <a:r>
              <a:rPr lang="ko-KR" altLang="en-US" sz="1050" dirty="0"/>
              <a:t>선택 후 </a:t>
            </a:r>
            <a:r>
              <a:rPr lang="en-US" altLang="ko-KR" sz="1050" dirty="0"/>
              <a:t>Next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F5318EF-4444-4F6A-9BF3-09A7D2A10AFB}"/>
              </a:ext>
            </a:extLst>
          </p:cNvPr>
          <p:cNvGrpSpPr/>
          <p:nvPr/>
        </p:nvGrpSpPr>
        <p:grpSpPr>
          <a:xfrm>
            <a:off x="914399" y="3208029"/>
            <a:ext cx="3480547" cy="3479008"/>
            <a:chOff x="1043872" y="2764961"/>
            <a:chExt cx="3690940" cy="3922076"/>
          </a:xfrm>
        </p:grpSpPr>
        <p:pic>
          <p:nvPicPr>
            <p:cNvPr id="7" name="그림 6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79D7A0FC-1ADB-49D5-9B0C-68747B931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872" y="2764961"/>
              <a:ext cx="3690940" cy="392207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E41E926-5B4C-4FF3-8F30-13F74FF32C59}"/>
                </a:ext>
              </a:extLst>
            </p:cNvPr>
            <p:cNvSpPr/>
            <p:nvPr/>
          </p:nvSpPr>
          <p:spPr>
            <a:xfrm>
              <a:off x="1408519" y="4547269"/>
              <a:ext cx="1156656" cy="194664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8B23D4A-614E-4073-BF22-001FE6CA6484}"/>
              </a:ext>
            </a:extLst>
          </p:cNvPr>
          <p:cNvSpPr txBox="1"/>
          <p:nvPr/>
        </p:nvSpPr>
        <p:spPr>
          <a:xfrm>
            <a:off x="914397" y="2427467"/>
            <a:ext cx="6789038" cy="303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/>
              <a:t>Root Directory </a:t>
            </a:r>
            <a:r>
              <a:rPr lang="ko-KR" altLang="en-US" sz="1050" dirty="0"/>
              <a:t>오른쪽 </a:t>
            </a:r>
            <a:r>
              <a:rPr lang="en-US" altLang="ko-KR" sz="1050" dirty="0"/>
              <a:t>Browse… </a:t>
            </a:r>
            <a:r>
              <a:rPr lang="ko-KR" altLang="en-US" sz="1050" dirty="0"/>
              <a:t>선택 → 내려 받은 소스 코드 폴더 선택 → </a:t>
            </a:r>
            <a:r>
              <a:rPr lang="en-US" altLang="ko-KR" sz="1050" dirty="0"/>
              <a:t>pom.xml </a:t>
            </a:r>
            <a:r>
              <a:rPr lang="ko-KR" altLang="en-US" sz="1050" dirty="0"/>
              <a:t>체크 확인 후 </a:t>
            </a:r>
            <a:r>
              <a:rPr lang="en-US" altLang="ko-KR" sz="1050" dirty="0"/>
              <a:t>Finish </a:t>
            </a:r>
            <a:r>
              <a:rPr lang="ko-KR" altLang="en-US" sz="1050" dirty="0"/>
              <a:t>선택</a:t>
            </a:r>
            <a:endParaRPr lang="en-US" altLang="ko-KR" sz="1050" dirty="0"/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5C1C5348-B831-4383-94C1-BD2BE8190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243" y="3204997"/>
            <a:ext cx="3422895" cy="34790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210E6F3-C7D3-46D7-A259-596154E858A9}"/>
              </a:ext>
            </a:extLst>
          </p:cNvPr>
          <p:cNvSpPr txBox="1"/>
          <p:nvPr/>
        </p:nvSpPr>
        <p:spPr>
          <a:xfrm>
            <a:off x="914397" y="2730948"/>
            <a:ext cx="4108817" cy="303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/>
              <a:t>Build</a:t>
            </a:r>
            <a:r>
              <a:rPr lang="ko-KR" altLang="en-US" sz="1050" dirty="0"/>
              <a:t>가 완료되면 </a:t>
            </a:r>
            <a:r>
              <a:rPr lang="en-US" altLang="ko-KR" sz="1050" dirty="0"/>
              <a:t>STS</a:t>
            </a:r>
            <a:r>
              <a:rPr lang="ko-KR" altLang="en-US" sz="1050" dirty="0"/>
              <a:t>에 </a:t>
            </a:r>
            <a:r>
              <a:rPr lang="en-US" altLang="ko-KR" sz="1050" dirty="0"/>
              <a:t>import</a:t>
            </a:r>
            <a:r>
              <a:rPr lang="ko-KR" altLang="en-US" sz="1050" dirty="0"/>
              <a:t>가 된 코드를 확인 할 수 있습니다</a:t>
            </a:r>
            <a:r>
              <a:rPr lang="en-US" altLang="ko-KR" sz="1050" dirty="0"/>
              <a:t>.</a:t>
            </a:r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E3C2B74B-C41C-43BC-B469-C10519F9E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435" y="3204997"/>
            <a:ext cx="3629224" cy="34790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4380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10" grpId="0"/>
      <p:bldP spid="1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ADA8F0-40B5-4389-B985-3ED9DB8E820A}"/>
              </a:ext>
            </a:extLst>
          </p:cNvPr>
          <p:cNvSpPr txBox="1"/>
          <p:nvPr/>
        </p:nvSpPr>
        <p:spPr>
          <a:xfrm>
            <a:off x="914400" y="417095"/>
            <a:ext cx="4605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GitHub</a:t>
            </a:r>
            <a:r>
              <a:rPr lang="ko-KR" altLang="en-US" b="1" spc="300" dirty="0"/>
              <a:t>에 올라간 소스 내려 받기 </a:t>
            </a:r>
            <a:r>
              <a:rPr lang="en-US" altLang="ko-KR" b="1" spc="300" dirty="0"/>
              <a:t>!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140478-E9D2-438E-8540-275AF30B5A4B}"/>
              </a:ext>
            </a:extLst>
          </p:cNvPr>
          <p:cNvSpPr txBox="1"/>
          <p:nvPr/>
        </p:nvSpPr>
        <p:spPr>
          <a:xfrm>
            <a:off x="914400" y="1025830"/>
            <a:ext cx="6722674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혹시라도 </a:t>
            </a:r>
            <a:r>
              <a:rPr lang="en-US" altLang="ko-KR" sz="1200" dirty="0"/>
              <a:t>STS</a:t>
            </a:r>
            <a:r>
              <a:rPr lang="ko-KR" altLang="en-US" sz="1200" dirty="0"/>
              <a:t>의 프로젝트가 아래처럼 보인다면 당황하지 말고 </a:t>
            </a:r>
            <a:r>
              <a:rPr lang="en-US" altLang="ko-KR" sz="1200" dirty="0"/>
              <a:t>Maven Update</a:t>
            </a:r>
            <a:r>
              <a:rPr lang="ko-KR" altLang="en-US" sz="1200" dirty="0"/>
              <a:t>를 실행해 주세요</a:t>
            </a:r>
            <a:r>
              <a:rPr lang="en-US" altLang="ko-KR" sz="12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73D40-548D-45AD-95C1-8B59CB69032A}"/>
              </a:ext>
            </a:extLst>
          </p:cNvPr>
          <p:cNvSpPr txBox="1"/>
          <p:nvPr/>
        </p:nvSpPr>
        <p:spPr>
          <a:xfrm>
            <a:off x="914400" y="1359447"/>
            <a:ext cx="5555110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프로젝트명 </a:t>
            </a:r>
            <a:r>
              <a:rPr lang="ko-KR" altLang="en-US" sz="1200" dirty="0" err="1"/>
              <a:t>우클릭</a:t>
            </a:r>
            <a:r>
              <a:rPr lang="ko-KR" altLang="en-US" sz="1200" dirty="0"/>
              <a:t> → </a:t>
            </a:r>
            <a:r>
              <a:rPr lang="en-US" altLang="ko-KR" sz="1200" dirty="0"/>
              <a:t>Maven → Update Project → </a:t>
            </a:r>
            <a:r>
              <a:rPr lang="ko-KR" altLang="en-US" sz="1200" dirty="0"/>
              <a:t>프로젝트 선택 후 </a:t>
            </a:r>
            <a:r>
              <a:rPr lang="en-US" altLang="ko-KR" sz="1200" dirty="0"/>
              <a:t>OK </a:t>
            </a:r>
            <a:r>
              <a:rPr lang="ko-KR" altLang="en-US" sz="1200" dirty="0"/>
              <a:t>선택</a:t>
            </a:r>
            <a:endParaRPr lang="en-US" altLang="ko-KR" sz="1200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851D154A-F4D9-4A32-A101-09A354068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96" y="1810052"/>
            <a:ext cx="5197773" cy="49225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B0CE82-BC08-4AFC-9470-D4A101B2B255}"/>
              </a:ext>
            </a:extLst>
          </p:cNvPr>
          <p:cNvSpPr txBox="1"/>
          <p:nvPr/>
        </p:nvSpPr>
        <p:spPr>
          <a:xfrm>
            <a:off x="6469510" y="1810052"/>
            <a:ext cx="4702894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Update Project</a:t>
            </a:r>
            <a:r>
              <a:rPr lang="ko-KR" altLang="en-US" sz="1200" dirty="0"/>
              <a:t>가 한번에 해결이 되지 않을 수도 있습니다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2~3</a:t>
            </a:r>
            <a:r>
              <a:rPr lang="ko-KR" altLang="en-US" sz="1200" dirty="0"/>
              <a:t>회 진행 해보시고 그래도 해결이 되지 않으면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GitHub</a:t>
            </a:r>
            <a:r>
              <a:rPr lang="ko-KR" altLang="en-US" sz="1200" dirty="0"/>
              <a:t>에서 받아서 다시 진행 해보시기 바랍니다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263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65667E-7474-41E7-BADC-4A3C3EB352E7}"/>
              </a:ext>
            </a:extLst>
          </p:cNvPr>
          <p:cNvSpPr txBox="1"/>
          <p:nvPr/>
        </p:nvSpPr>
        <p:spPr>
          <a:xfrm>
            <a:off x="914400" y="417095"/>
            <a:ext cx="4336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GitHub</a:t>
            </a:r>
            <a:r>
              <a:rPr lang="ko-KR" altLang="en-US" b="1" spc="300" dirty="0"/>
              <a:t>를 통해 코드 주고 받기 </a:t>
            </a:r>
            <a:r>
              <a:rPr lang="en-US" altLang="ko-KR" b="1" spc="300" dirty="0"/>
              <a:t>!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BC812F-4372-4301-BDD1-D44CA7556C8E}"/>
              </a:ext>
            </a:extLst>
          </p:cNvPr>
          <p:cNvSpPr txBox="1"/>
          <p:nvPr/>
        </p:nvSpPr>
        <p:spPr>
          <a:xfrm>
            <a:off x="914400" y="1025830"/>
            <a:ext cx="5912196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이제 코드를 내려 받은 유저가 새로운 파일을 작성해서 </a:t>
            </a:r>
            <a:r>
              <a:rPr lang="en-US" altLang="ko-KR" sz="1200" dirty="0"/>
              <a:t>GitHub</a:t>
            </a:r>
            <a:r>
              <a:rPr lang="ko-KR" altLang="en-US" sz="1200" dirty="0"/>
              <a:t>에 올려보겠습니다</a:t>
            </a:r>
            <a:r>
              <a:rPr lang="en-US" altLang="ko-KR" sz="12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2376EC-2A61-4835-81C7-C89C8A243FF4}"/>
              </a:ext>
            </a:extLst>
          </p:cNvPr>
          <p:cNvSpPr txBox="1"/>
          <p:nvPr/>
        </p:nvSpPr>
        <p:spPr>
          <a:xfrm>
            <a:off x="914400" y="1359447"/>
            <a:ext cx="2978188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STS</a:t>
            </a:r>
            <a:r>
              <a:rPr lang="ko-KR" altLang="en-US" sz="1200" dirty="0"/>
              <a:t>에서 </a:t>
            </a:r>
            <a:r>
              <a:rPr lang="en-US" altLang="ko-KR" sz="1200" dirty="0" err="1"/>
              <a:t>gitPage.jsp</a:t>
            </a:r>
            <a:r>
              <a:rPr lang="en-US" altLang="ko-KR" sz="1200" dirty="0"/>
              <a:t> </a:t>
            </a:r>
            <a:r>
              <a:rPr lang="ko-KR" altLang="en-US" sz="1200" dirty="0"/>
              <a:t>를 생성 하겠습니다</a:t>
            </a:r>
            <a:r>
              <a:rPr lang="en-US" altLang="ko-KR" sz="1200" dirty="0"/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57F6462-6D57-40AE-B730-65F9E9453A9B}"/>
              </a:ext>
            </a:extLst>
          </p:cNvPr>
          <p:cNvGrpSpPr/>
          <p:nvPr/>
        </p:nvGrpSpPr>
        <p:grpSpPr>
          <a:xfrm>
            <a:off x="914400" y="2168666"/>
            <a:ext cx="4529361" cy="4341888"/>
            <a:chOff x="1004475" y="2273862"/>
            <a:chExt cx="4529361" cy="4341888"/>
          </a:xfrm>
        </p:grpSpPr>
        <p:pic>
          <p:nvPicPr>
            <p:cNvPr id="6" name="그림 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3F0EA8DB-E7BC-49AE-818C-49CD38D70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475" y="2273862"/>
              <a:ext cx="4529361" cy="434188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E7D5606-2E01-486B-84CC-007BB4D6BE8A}"/>
                </a:ext>
              </a:extLst>
            </p:cNvPr>
            <p:cNvSpPr/>
            <p:nvPr/>
          </p:nvSpPr>
          <p:spPr>
            <a:xfrm>
              <a:off x="1858132" y="4329239"/>
              <a:ext cx="763687" cy="202301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5E403EC-0E61-4720-AEA4-32F98AB43BB7}"/>
              </a:ext>
            </a:extLst>
          </p:cNvPr>
          <p:cNvSpPr txBox="1"/>
          <p:nvPr/>
        </p:nvSpPr>
        <p:spPr>
          <a:xfrm>
            <a:off x="914400" y="1693064"/>
            <a:ext cx="5947397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SourceTree </a:t>
            </a:r>
            <a:r>
              <a:rPr lang="ko-KR" altLang="en-US" sz="1200" dirty="0"/>
              <a:t>에서 생성한 </a:t>
            </a:r>
            <a:r>
              <a:rPr lang="en-US" altLang="ko-KR" sz="1200" dirty="0" err="1"/>
              <a:t>gitPage.jsp</a:t>
            </a:r>
            <a:r>
              <a:rPr lang="ko-KR" altLang="en-US" sz="1200" dirty="0"/>
              <a:t>파일을 스테이지에 올리고 </a:t>
            </a:r>
            <a:r>
              <a:rPr lang="en-US" altLang="ko-KR" sz="1200" dirty="0"/>
              <a:t>Commit </a:t>
            </a:r>
            <a:r>
              <a:rPr lang="ko-KR" altLang="en-US" sz="1200" dirty="0"/>
              <a:t>하겠습니다</a:t>
            </a:r>
            <a:r>
              <a:rPr lang="en-US" altLang="ko-KR" sz="1200" dirty="0"/>
              <a:t>.</a:t>
            </a:r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A708B1E9-6391-4037-8B44-8F628EE68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561" y="2168666"/>
            <a:ext cx="5657865" cy="43418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7366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57A70B-93E3-4B2A-A577-386ECF4E4E2C}"/>
              </a:ext>
            </a:extLst>
          </p:cNvPr>
          <p:cNvSpPr txBox="1"/>
          <p:nvPr/>
        </p:nvSpPr>
        <p:spPr>
          <a:xfrm>
            <a:off x="914400" y="417095"/>
            <a:ext cx="4336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GitHub</a:t>
            </a:r>
            <a:r>
              <a:rPr lang="ko-KR" altLang="en-US" b="1" spc="300" dirty="0"/>
              <a:t>를 통해 코드 주고 받기 </a:t>
            </a:r>
            <a:r>
              <a:rPr lang="en-US" altLang="ko-KR" b="1" spc="300" dirty="0"/>
              <a:t>!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342EC4-66F2-484A-B842-0E418058AE44}"/>
              </a:ext>
            </a:extLst>
          </p:cNvPr>
          <p:cNvSpPr txBox="1"/>
          <p:nvPr/>
        </p:nvSpPr>
        <p:spPr>
          <a:xfrm>
            <a:off x="914400" y="1025830"/>
            <a:ext cx="5220147" cy="610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Commit</a:t>
            </a:r>
            <a:r>
              <a:rPr lang="ko-KR" altLang="en-US" sz="1200" dirty="0"/>
              <a:t>이 완료 되면 </a:t>
            </a:r>
            <a:r>
              <a:rPr lang="en-US" altLang="ko-KR" sz="1200" dirty="0"/>
              <a:t>SourceTree</a:t>
            </a:r>
            <a:r>
              <a:rPr lang="ko-KR" altLang="en-US" sz="1200" dirty="0"/>
              <a:t>에 </a:t>
            </a:r>
            <a:r>
              <a:rPr lang="en-US" altLang="ko-KR" sz="1200" dirty="0"/>
              <a:t>Push</a:t>
            </a:r>
            <a:r>
              <a:rPr lang="ko-KR" altLang="en-US" sz="1200" dirty="0"/>
              <a:t>를 해야 한다는 표시가 보입니다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Push</a:t>
            </a:r>
            <a:r>
              <a:rPr lang="ko-KR" altLang="en-US" sz="1200" dirty="0"/>
              <a:t>를 눌러서 </a:t>
            </a:r>
            <a:r>
              <a:rPr lang="en-US" altLang="ko-KR" sz="1200" dirty="0"/>
              <a:t>GitHub</a:t>
            </a:r>
            <a:r>
              <a:rPr lang="ko-KR" altLang="en-US" sz="1200" dirty="0"/>
              <a:t>의 </a:t>
            </a:r>
            <a:r>
              <a:rPr lang="en-US" altLang="ko-KR" sz="1200" dirty="0"/>
              <a:t>origin</a:t>
            </a:r>
            <a:r>
              <a:rPr lang="ko-KR" altLang="en-US" sz="1200" dirty="0"/>
              <a:t>저장소의 </a:t>
            </a:r>
            <a:r>
              <a:rPr lang="en-US" altLang="ko-KR" sz="1200" dirty="0"/>
              <a:t>master</a:t>
            </a:r>
            <a:r>
              <a:rPr lang="ko-KR" altLang="en-US" sz="1200" dirty="0" err="1"/>
              <a:t>브랜치에</a:t>
            </a:r>
            <a:r>
              <a:rPr lang="ko-KR" altLang="en-US" sz="1200" dirty="0"/>
              <a:t> </a:t>
            </a:r>
            <a:r>
              <a:rPr lang="en-US" altLang="ko-KR" sz="1200" dirty="0"/>
              <a:t>Push</a:t>
            </a:r>
            <a:r>
              <a:rPr lang="ko-KR" altLang="en-US" sz="1200" dirty="0"/>
              <a:t>를 합니다</a:t>
            </a:r>
            <a:r>
              <a:rPr lang="en-US" altLang="ko-KR" sz="12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50DD5F-AA2B-4971-BD4A-3119AB42D1F3}"/>
              </a:ext>
            </a:extLst>
          </p:cNvPr>
          <p:cNvSpPr txBox="1"/>
          <p:nvPr/>
        </p:nvSpPr>
        <p:spPr>
          <a:xfrm>
            <a:off x="916582" y="1634523"/>
            <a:ext cx="7694222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GitHub </a:t>
            </a:r>
            <a:r>
              <a:rPr lang="ko-KR" altLang="en-US" sz="1200" dirty="0"/>
              <a:t>사이트에 가서 </a:t>
            </a:r>
            <a:r>
              <a:rPr lang="ko-KR" altLang="en-US" sz="1200" dirty="0" err="1"/>
              <a:t>새로고침을</a:t>
            </a:r>
            <a:r>
              <a:rPr lang="ko-KR" altLang="en-US" sz="1200" dirty="0"/>
              <a:t> 하고 </a:t>
            </a:r>
            <a:r>
              <a:rPr lang="en-US" altLang="ko-KR" sz="1200" dirty="0"/>
              <a:t>commits</a:t>
            </a:r>
            <a:r>
              <a:rPr lang="ko-KR" altLang="en-US" sz="1200" dirty="0"/>
              <a:t>를 선택해서 보면 </a:t>
            </a:r>
            <a:r>
              <a:rPr lang="en-US" altLang="ko-KR" sz="1200" dirty="0" err="1"/>
              <a:t>gitPage.jsp</a:t>
            </a:r>
            <a:r>
              <a:rPr lang="ko-KR" altLang="en-US" sz="1200" dirty="0"/>
              <a:t>를 </a:t>
            </a:r>
            <a:r>
              <a:rPr lang="en-US" altLang="ko-KR" sz="1200" dirty="0"/>
              <a:t>Commit</a:t>
            </a:r>
            <a:r>
              <a:rPr lang="ko-KR" altLang="en-US" sz="1200" dirty="0"/>
              <a:t>한 내역이 보입니다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5859EBE-83FD-4F94-991E-5F653BEC5E46}"/>
              </a:ext>
            </a:extLst>
          </p:cNvPr>
          <p:cNvGrpSpPr/>
          <p:nvPr/>
        </p:nvGrpSpPr>
        <p:grpSpPr>
          <a:xfrm>
            <a:off x="808979" y="2398887"/>
            <a:ext cx="5095186" cy="3910084"/>
            <a:chOff x="808979" y="2398887"/>
            <a:chExt cx="5095186" cy="3910084"/>
          </a:xfrm>
        </p:grpSpPr>
        <p:pic>
          <p:nvPicPr>
            <p:cNvPr id="5" name="그림 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5DE4E9F9-392B-42FF-ABCB-F735ADB2D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979" y="2398887"/>
              <a:ext cx="5095186" cy="391008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06D2526-CEA9-4E8A-8064-CBC2BE60CF67}"/>
                </a:ext>
              </a:extLst>
            </p:cNvPr>
            <p:cNvSpPr/>
            <p:nvPr/>
          </p:nvSpPr>
          <p:spPr>
            <a:xfrm>
              <a:off x="1796431" y="3580600"/>
              <a:ext cx="679731" cy="287393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5389551-BD2B-4052-9ED5-28F060FA2766}"/>
                </a:ext>
              </a:extLst>
            </p:cNvPr>
            <p:cNvSpPr/>
            <p:nvPr/>
          </p:nvSpPr>
          <p:spPr>
            <a:xfrm>
              <a:off x="3259740" y="3874736"/>
              <a:ext cx="1991104" cy="592068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27E5E08-A3C7-4D0B-AF12-3522EC1DF6BE}"/>
                </a:ext>
              </a:extLst>
            </p:cNvPr>
            <p:cNvSpPr/>
            <p:nvPr/>
          </p:nvSpPr>
          <p:spPr>
            <a:xfrm>
              <a:off x="4528840" y="5350585"/>
              <a:ext cx="722003" cy="289564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3C6D1A1-519F-4A7C-BC36-AEE255CB5999}"/>
              </a:ext>
            </a:extLst>
          </p:cNvPr>
          <p:cNvGrpSpPr/>
          <p:nvPr/>
        </p:nvGrpSpPr>
        <p:grpSpPr>
          <a:xfrm>
            <a:off x="6287837" y="3661245"/>
            <a:ext cx="5550812" cy="969977"/>
            <a:chOff x="6287837" y="3661245"/>
            <a:chExt cx="5550812" cy="96997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D20A478-1427-413E-B6CD-0B28BF4F9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7837" y="3661245"/>
              <a:ext cx="5550812" cy="96997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F409CF-3E3F-40FE-A5E4-F7B40B28D732}"/>
                </a:ext>
              </a:extLst>
            </p:cNvPr>
            <p:cNvSpPr/>
            <p:nvPr/>
          </p:nvSpPr>
          <p:spPr>
            <a:xfrm>
              <a:off x="6429119" y="3856668"/>
              <a:ext cx="1687193" cy="343097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3324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88D11A-FF13-49C9-9BBA-8A33C6ECFB76}"/>
              </a:ext>
            </a:extLst>
          </p:cNvPr>
          <p:cNvSpPr txBox="1"/>
          <p:nvPr/>
        </p:nvSpPr>
        <p:spPr>
          <a:xfrm>
            <a:off x="914400" y="417095"/>
            <a:ext cx="4336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GitHub</a:t>
            </a:r>
            <a:r>
              <a:rPr lang="ko-KR" altLang="en-US" b="1" spc="300" dirty="0"/>
              <a:t>를 통해 코드 주고 받기 </a:t>
            </a:r>
            <a:r>
              <a:rPr lang="en-US" altLang="ko-KR" b="1" spc="300" dirty="0"/>
              <a:t>!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7AC7A2-AAF9-4C50-B865-269E3F554EEE}"/>
              </a:ext>
            </a:extLst>
          </p:cNvPr>
          <p:cNvSpPr txBox="1"/>
          <p:nvPr/>
        </p:nvSpPr>
        <p:spPr>
          <a:xfrm>
            <a:off x="914400" y="1025830"/>
            <a:ext cx="7013908" cy="610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자 이제</a:t>
            </a:r>
            <a:r>
              <a:rPr lang="en-US" altLang="ko-KR" sz="1200" dirty="0"/>
              <a:t>, </a:t>
            </a:r>
            <a:r>
              <a:rPr lang="ko-KR" altLang="en-US" sz="1200" dirty="0"/>
              <a:t>새로운 파일이 </a:t>
            </a:r>
            <a:r>
              <a:rPr lang="en-US" altLang="ko-KR" sz="1200" dirty="0"/>
              <a:t>GitHub</a:t>
            </a:r>
            <a:r>
              <a:rPr lang="ko-KR" altLang="en-US" sz="1200" dirty="0"/>
              <a:t>에 올라왔으니 다른 유저로 받아 보도록 하겠습니다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우선 </a:t>
            </a:r>
            <a:r>
              <a:rPr lang="en-US" altLang="ko-KR" sz="1200" dirty="0"/>
              <a:t>SourceTree</a:t>
            </a:r>
            <a:r>
              <a:rPr lang="ko-KR" altLang="en-US" sz="1200" dirty="0"/>
              <a:t>에서 </a:t>
            </a:r>
            <a:r>
              <a:rPr lang="ko-KR" altLang="en-US" sz="1200" b="1" dirty="0">
                <a:solidFill>
                  <a:schemeClr val="accent2"/>
                </a:solidFill>
              </a:rPr>
              <a:t>패치</a:t>
            </a:r>
            <a:r>
              <a:rPr lang="ko-KR" altLang="en-US" sz="1200" dirty="0"/>
              <a:t>를 선택 합니다</a:t>
            </a:r>
            <a:r>
              <a:rPr lang="en-US" altLang="ko-KR" sz="1200" dirty="0"/>
              <a:t>. </a:t>
            </a:r>
            <a:r>
              <a:rPr lang="ko-KR" altLang="en-US" sz="1200" dirty="0"/>
              <a:t>모든 원격 저장소에서 가져오기를 체크 하고 확인 합니다</a:t>
            </a:r>
            <a:r>
              <a:rPr lang="en-US" altLang="ko-KR" sz="1200" dirty="0"/>
              <a:t>.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1D00D20-EF94-4485-BDAA-80571FE9B371}"/>
              </a:ext>
            </a:extLst>
          </p:cNvPr>
          <p:cNvGrpSpPr/>
          <p:nvPr/>
        </p:nvGrpSpPr>
        <p:grpSpPr>
          <a:xfrm>
            <a:off x="1019597" y="1875849"/>
            <a:ext cx="5446578" cy="3984926"/>
            <a:chOff x="1019597" y="1875849"/>
            <a:chExt cx="5446578" cy="3984926"/>
          </a:xfrm>
        </p:grpSpPr>
        <p:pic>
          <p:nvPicPr>
            <p:cNvPr id="5" name="그림 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40D1BD91-87A5-4963-97DF-68EAF45A9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597" y="1875849"/>
              <a:ext cx="5446578" cy="398492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8B15F77-C7A4-4D49-936B-27D21CE19562}"/>
                </a:ext>
              </a:extLst>
            </p:cNvPr>
            <p:cNvSpPr/>
            <p:nvPr/>
          </p:nvSpPr>
          <p:spPr>
            <a:xfrm>
              <a:off x="2472114" y="2335366"/>
              <a:ext cx="465296" cy="424018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7803845-3155-4476-AF63-CBE2AE6F1079}"/>
              </a:ext>
            </a:extLst>
          </p:cNvPr>
          <p:cNvSpPr txBox="1"/>
          <p:nvPr/>
        </p:nvSpPr>
        <p:spPr>
          <a:xfrm>
            <a:off x="6740664" y="1875849"/>
            <a:ext cx="5361785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패치는 원격저장소에서 변경점이 있는지 확인해주는 것 입니다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지금 보는 화면은 시간이 어느정도 흘렀기 때문에 </a:t>
            </a:r>
            <a:r>
              <a:rPr lang="en-US" altLang="ko-KR" sz="1200" dirty="0"/>
              <a:t>Pull</a:t>
            </a:r>
            <a:r>
              <a:rPr lang="ko-KR" altLang="en-US" sz="1200" dirty="0"/>
              <a:t>이 표시가 되지만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Pull</a:t>
            </a:r>
            <a:r>
              <a:rPr lang="ko-KR" altLang="en-US" sz="1200" dirty="0"/>
              <a:t>표시가 없을 때 패치를 통해서 다른 사람이 작업한 내역이 있는지를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확인 할 수 있습니다</a:t>
            </a:r>
            <a:r>
              <a:rPr lang="en-US" altLang="ko-KR" sz="12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5B7977-6A29-441C-AE69-4769A2B5C7CF}"/>
              </a:ext>
            </a:extLst>
          </p:cNvPr>
          <p:cNvSpPr txBox="1"/>
          <p:nvPr/>
        </p:nvSpPr>
        <p:spPr>
          <a:xfrm>
            <a:off x="6740664" y="3623768"/>
            <a:ext cx="5235548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협업을 할 때 항상 </a:t>
            </a:r>
            <a:r>
              <a:rPr lang="en-US" altLang="ko-KR" sz="1200" dirty="0"/>
              <a:t>Push</a:t>
            </a:r>
            <a:r>
              <a:rPr lang="ko-KR" altLang="en-US" sz="1200" dirty="0"/>
              <a:t>를 하기 전에 </a:t>
            </a:r>
            <a:r>
              <a:rPr lang="ko-KR" altLang="en-US" sz="1200" b="1" dirty="0">
                <a:solidFill>
                  <a:srgbClr val="FF0000"/>
                </a:solidFill>
              </a:rPr>
              <a:t>항상 패치 부터</a:t>
            </a:r>
            <a:r>
              <a:rPr lang="ko-KR" altLang="en-US" sz="1200" dirty="0"/>
              <a:t> 받고 </a:t>
            </a:r>
            <a:r>
              <a:rPr lang="en-US" altLang="ko-KR" sz="1200" dirty="0"/>
              <a:t>Pull </a:t>
            </a:r>
            <a:r>
              <a:rPr lang="ko-KR" altLang="en-US" sz="1200" dirty="0"/>
              <a:t>할 것이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있는지 혹은 </a:t>
            </a:r>
            <a:r>
              <a:rPr lang="en-US" altLang="ko-KR" sz="1200" dirty="0"/>
              <a:t>Conflict</a:t>
            </a:r>
            <a:r>
              <a:rPr lang="ko-KR" altLang="en-US" sz="1200" dirty="0"/>
              <a:t>가 났는지를 보고 처리한 후에 </a:t>
            </a:r>
            <a:r>
              <a:rPr lang="en-US" altLang="ko-KR" sz="1200" dirty="0"/>
              <a:t>Push</a:t>
            </a:r>
            <a:r>
              <a:rPr lang="ko-KR" altLang="en-US" sz="1200" dirty="0"/>
              <a:t>를 해야 합니다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그리고 </a:t>
            </a:r>
            <a:r>
              <a:rPr lang="en-US" altLang="ko-KR" sz="1200" dirty="0"/>
              <a:t>GitHub</a:t>
            </a:r>
            <a:r>
              <a:rPr lang="ko-KR" altLang="en-US" sz="1200" dirty="0"/>
              <a:t>에 올라간 내역을 다 </a:t>
            </a:r>
            <a:r>
              <a:rPr lang="en-US" altLang="ko-KR" sz="1200" dirty="0"/>
              <a:t>Pull </a:t>
            </a:r>
            <a:r>
              <a:rPr lang="ko-KR" altLang="en-US" sz="1200" dirty="0"/>
              <a:t>받기 전에는 </a:t>
            </a:r>
            <a:r>
              <a:rPr lang="en-US" altLang="ko-KR" sz="1200" dirty="0"/>
              <a:t>Push</a:t>
            </a:r>
            <a:r>
              <a:rPr lang="ko-KR" altLang="en-US" sz="1200" dirty="0"/>
              <a:t>할 수 없습니다</a:t>
            </a:r>
            <a:r>
              <a:rPr lang="en-US" altLang="ko-KR" sz="1200" dirty="0"/>
              <a:t>.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DFFD213-C645-4980-BA5B-F75D89093788}"/>
              </a:ext>
            </a:extLst>
          </p:cNvPr>
          <p:cNvSpPr/>
          <p:nvPr/>
        </p:nvSpPr>
        <p:spPr>
          <a:xfrm>
            <a:off x="6870138" y="3147802"/>
            <a:ext cx="4790485" cy="28119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pc="600" dirty="0">
                <a:solidFill>
                  <a:schemeClr val="accent2"/>
                </a:solidFill>
              </a:rPr>
              <a:t>POINT</a:t>
            </a:r>
            <a:endParaRPr lang="ko-KR" altLang="en-US" b="1" spc="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07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FBD673-BE4E-4D6C-8461-52A8E041FEE0}"/>
              </a:ext>
            </a:extLst>
          </p:cNvPr>
          <p:cNvSpPr txBox="1"/>
          <p:nvPr/>
        </p:nvSpPr>
        <p:spPr>
          <a:xfrm>
            <a:off x="914400" y="417095"/>
            <a:ext cx="4336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GitHub</a:t>
            </a:r>
            <a:r>
              <a:rPr lang="ko-KR" altLang="en-US" b="1" spc="300" dirty="0"/>
              <a:t>를 통해 코드 주고 받기 </a:t>
            </a:r>
            <a:r>
              <a:rPr lang="en-US" altLang="ko-KR" b="1" spc="300" dirty="0"/>
              <a:t>!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A4BF16-0C9C-4F8A-A148-BE1E99E8917E}"/>
              </a:ext>
            </a:extLst>
          </p:cNvPr>
          <p:cNvSpPr txBox="1"/>
          <p:nvPr/>
        </p:nvSpPr>
        <p:spPr>
          <a:xfrm>
            <a:off x="914400" y="1025830"/>
            <a:ext cx="6024406" cy="610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패치가 끝났으니 </a:t>
            </a:r>
            <a:r>
              <a:rPr lang="en-US" altLang="ko-KR" sz="1200" dirty="0"/>
              <a:t>Pull</a:t>
            </a:r>
            <a:r>
              <a:rPr lang="ko-KR" altLang="en-US" sz="1200" dirty="0"/>
              <a:t>을 눌러서 소스 코드를 받아 옵니다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『</a:t>
            </a:r>
            <a:r>
              <a:rPr lang="ko-KR" altLang="en-US" sz="1200" dirty="0"/>
              <a:t>충돌이 없으면 묶어서 바로 </a:t>
            </a:r>
            <a:r>
              <a:rPr lang="ko-KR" altLang="en-US" sz="1200" dirty="0" err="1"/>
              <a:t>커밋</a:t>
            </a:r>
            <a:r>
              <a:rPr lang="en-US" altLang="ko-KR" sz="1200" dirty="0"/>
              <a:t>』 </a:t>
            </a:r>
            <a:r>
              <a:rPr lang="ko-KR" altLang="en-US" sz="1200" dirty="0"/>
              <a:t>이 체크 되어 있는지 확인하고 </a:t>
            </a:r>
            <a:r>
              <a:rPr lang="en-US" altLang="ko-KR" sz="1200" dirty="0"/>
              <a:t>Pull </a:t>
            </a:r>
            <a:r>
              <a:rPr lang="ko-KR" altLang="en-US" sz="1200" dirty="0"/>
              <a:t>선택해 주세요</a:t>
            </a:r>
            <a:r>
              <a:rPr lang="en-US" altLang="ko-KR" sz="1200" dirty="0"/>
              <a:t>.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C72D40F-603D-46E6-AEFE-9CD2017BE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332354"/>
            <a:ext cx="5181600" cy="38073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E018B4-3FF1-4E15-AC52-79B61D8BACB9}"/>
              </a:ext>
            </a:extLst>
          </p:cNvPr>
          <p:cNvSpPr txBox="1"/>
          <p:nvPr/>
        </p:nvSpPr>
        <p:spPr>
          <a:xfrm>
            <a:off x="914400" y="1636446"/>
            <a:ext cx="4747903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Pull</a:t>
            </a:r>
            <a:r>
              <a:rPr lang="ko-KR" altLang="en-US" sz="1200" dirty="0"/>
              <a:t>받은 </a:t>
            </a:r>
            <a:r>
              <a:rPr lang="en-US" altLang="ko-KR" sz="1200" dirty="0"/>
              <a:t>STS</a:t>
            </a:r>
            <a:r>
              <a:rPr lang="ko-KR" altLang="en-US" sz="1200" dirty="0"/>
              <a:t>에 가보면 </a:t>
            </a:r>
            <a:r>
              <a:rPr lang="en-US" altLang="ko-KR" sz="1200" dirty="0" err="1"/>
              <a:t>gitPage.jsp</a:t>
            </a:r>
            <a:r>
              <a:rPr lang="ko-KR" altLang="en-US" sz="1200" dirty="0"/>
              <a:t>가 추가 되어있는 것이 보입니다</a:t>
            </a:r>
            <a:r>
              <a:rPr lang="en-US" altLang="ko-KR" sz="1200" dirty="0"/>
              <a:t>.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25C0084-E012-4E67-8D71-FF9F13D1EEFE}"/>
              </a:ext>
            </a:extLst>
          </p:cNvPr>
          <p:cNvGrpSpPr/>
          <p:nvPr/>
        </p:nvGrpSpPr>
        <p:grpSpPr>
          <a:xfrm>
            <a:off x="7035911" y="1560259"/>
            <a:ext cx="4747903" cy="4887981"/>
            <a:chOff x="7035911" y="1560259"/>
            <a:chExt cx="4747903" cy="4887981"/>
          </a:xfrm>
        </p:grpSpPr>
        <p:pic>
          <p:nvPicPr>
            <p:cNvPr id="8" name="그림 7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0F6F5D00-9ECA-457F-9F45-E5444F77E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5911" y="1560259"/>
              <a:ext cx="4747903" cy="488798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7CDE7BE-A220-4362-AFE1-AD485D929EF3}"/>
                </a:ext>
              </a:extLst>
            </p:cNvPr>
            <p:cNvSpPr/>
            <p:nvPr/>
          </p:nvSpPr>
          <p:spPr>
            <a:xfrm>
              <a:off x="7659109" y="3290225"/>
              <a:ext cx="1234038" cy="982369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2712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42DD7A-B338-4A5A-9A4D-6287E539671E}"/>
              </a:ext>
            </a:extLst>
          </p:cNvPr>
          <p:cNvSpPr txBox="1"/>
          <p:nvPr/>
        </p:nvSpPr>
        <p:spPr>
          <a:xfrm>
            <a:off x="914400" y="417095"/>
            <a:ext cx="4605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GitHub</a:t>
            </a:r>
            <a:r>
              <a:rPr lang="ko-KR" altLang="en-US" b="1" spc="300" dirty="0"/>
              <a:t>를 통해 </a:t>
            </a:r>
            <a:r>
              <a:rPr lang="ko-KR" altLang="en-US" b="1" spc="300" dirty="0" err="1"/>
              <a:t>브랜치</a:t>
            </a:r>
            <a:r>
              <a:rPr lang="ko-KR" altLang="en-US" b="1" spc="300" dirty="0"/>
              <a:t> 주고 받기 </a:t>
            </a:r>
            <a:r>
              <a:rPr lang="en-US" altLang="ko-KR" b="1" spc="300" dirty="0"/>
              <a:t>!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846D84-EA8A-4A66-A77F-1FAF23D8B1DD}"/>
              </a:ext>
            </a:extLst>
          </p:cNvPr>
          <p:cNvSpPr txBox="1"/>
          <p:nvPr/>
        </p:nvSpPr>
        <p:spPr>
          <a:xfrm>
            <a:off x="914400" y="1025830"/>
            <a:ext cx="7608621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이번엔 소스 코드가 아닌 </a:t>
            </a:r>
            <a:r>
              <a:rPr lang="ko-KR" altLang="en-US" sz="1200" dirty="0" err="1"/>
              <a:t>브랜치를</a:t>
            </a:r>
            <a:r>
              <a:rPr lang="ko-KR" altLang="en-US" sz="1200" dirty="0"/>
              <a:t> 주고 받아 보겠습니다</a:t>
            </a:r>
            <a:r>
              <a:rPr lang="en-US" altLang="ko-KR" sz="1200" dirty="0"/>
              <a:t>. SourceTree</a:t>
            </a:r>
            <a:r>
              <a:rPr lang="ko-KR" altLang="en-US" sz="1200" dirty="0"/>
              <a:t>에서 새로운 </a:t>
            </a:r>
            <a:r>
              <a:rPr lang="ko-KR" altLang="en-US" sz="1200" dirty="0" err="1"/>
              <a:t>브랜치를</a:t>
            </a:r>
            <a:r>
              <a:rPr lang="ko-KR" altLang="en-US" sz="1200" dirty="0"/>
              <a:t> 생성하겠습니다</a:t>
            </a:r>
            <a:r>
              <a:rPr lang="en-US" altLang="ko-KR" sz="12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DAEF74-1AD4-4549-BC4B-DF5146154632}"/>
              </a:ext>
            </a:extLst>
          </p:cNvPr>
          <p:cNvSpPr txBox="1"/>
          <p:nvPr/>
        </p:nvSpPr>
        <p:spPr>
          <a:xfrm>
            <a:off x="914400" y="1359447"/>
            <a:ext cx="5533053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/>
              <a:t>브랜치를</a:t>
            </a:r>
            <a:r>
              <a:rPr lang="ko-KR" altLang="en-US" sz="1200" dirty="0"/>
              <a:t> 선택하고 </a:t>
            </a:r>
            <a:r>
              <a:rPr lang="en-US" altLang="ko-KR" sz="1200" dirty="0"/>
              <a:t>“test-</a:t>
            </a:r>
            <a:r>
              <a:rPr lang="en-US" altLang="ko-KR" sz="1200" dirty="0" err="1"/>
              <a:t>gitbranch</a:t>
            </a:r>
            <a:r>
              <a:rPr lang="en-US" altLang="ko-KR" sz="1200" dirty="0"/>
              <a:t>” </a:t>
            </a:r>
            <a:r>
              <a:rPr lang="ko-KR" altLang="en-US" sz="1200" dirty="0"/>
              <a:t>라고 명칭을 입력하고 생성을 눌러주세요</a:t>
            </a:r>
            <a:r>
              <a:rPr lang="en-US" altLang="ko-KR" sz="1200" dirty="0"/>
              <a:t>.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85590630-A686-40F3-BA3F-463F66D94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72" y="2524715"/>
            <a:ext cx="5142486" cy="37624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0DD51F-F210-48B7-A9F0-6B6AACD865DA}"/>
              </a:ext>
            </a:extLst>
          </p:cNvPr>
          <p:cNvSpPr txBox="1"/>
          <p:nvPr/>
        </p:nvSpPr>
        <p:spPr>
          <a:xfrm>
            <a:off x="914400" y="1693064"/>
            <a:ext cx="4519186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해당 </a:t>
            </a:r>
            <a:r>
              <a:rPr lang="en-US" altLang="ko-KR" sz="1200" dirty="0"/>
              <a:t>STS</a:t>
            </a:r>
            <a:r>
              <a:rPr lang="ko-KR" altLang="en-US" sz="1200" dirty="0"/>
              <a:t>에서 </a:t>
            </a:r>
            <a:r>
              <a:rPr lang="en-US" altLang="ko-KR" sz="1200" dirty="0" err="1"/>
              <a:t>branch.jsp</a:t>
            </a:r>
            <a:r>
              <a:rPr lang="en-US" altLang="ko-KR" sz="1200" dirty="0"/>
              <a:t> </a:t>
            </a:r>
            <a:r>
              <a:rPr lang="ko-KR" altLang="en-US" sz="1200" dirty="0"/>
              <a:t>파일을 생성하고 </a:t>
            </a:r>
            <a:r>
              <a:rPr lang="en-US" altLang="ko-KR" sz="1200" dirty="0"/>
              <a:t>Commit</a:t>
            </a:r>
            <a:r>
              <a:rPr lang="ko-KR" altLang="en-US" sz="1200" dirty="0"/>
              <a:t> 하겠습니다</a:t>
            </a:r>
            <a:r>
              <a:rPr lang="en-US" altLang="ko-KR" sz="1200" dirty="0"/>
              <a:t>.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3F96D20-C0DC-4A22-8BBD-8C1B4E5053A8}"/>
              </a:ext>
            </a:extLst>
          </p:cNvPr>
          <p:cNvGrpSpPr/>
          <p:nvPr/>
        </p:nvGrpSpPr>
        <p:grpSpPr>
          <a:xfrm>
            <a:off x="6637286" y="1693064"/>
            <a:ext cx="5152810" cy="4939532"/>
            <a:chOff x="6637286" y="1693064"/>
            <a:chExt cx="5152810" cy="4939532"/>
          </a:xfrm>
        </p:grpSpPr>
        <p:pic>
          <p:nvPicPr>
            <p:cNvPr id="9" name="그림 8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95EFABAF-CAEC-43A2-87FD-C84D589A3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7286" y="1693064"/>
              <a:ext cx="5152810" cy="493953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78AE727-840F-4080-8B67-D411A2BE80F4}"/>
                </a:ext>
              </a:extLst>
            </p:cNvPr>
            <p:cNvSpPr/>
            <p:nvPr/>
          </p:nvSpPr>
          <p:spPr>
            <a:xfrm>
              <a:off x="7288983" y="3730427"/>
              <a:ext cx="1234038" cy="1132885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3371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A7139-1D60-4672-BA3E-1070B9B71840}"/>
              </a:ext>
            </a:extLst>
          </p:cNvPr>
          <p:cNvSpPr txBox="1"/>
          <p:nvPr/>
        </p:nvSpPr>
        <p:spPr>
          <a:xfrm>
            <a:off x="914400" y="417095"/>
            <a:ext cx="4605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GitHub</a:t>
            </a:r>
            <a:r>
              <a:rPr lang="ko-KR" altLang="en-US" b="1" spc="300" dirty="0"/>
              <a:t>를 통해 </a:t>
            </a:r>
            <a:r>
              <a:rPr lang="ko-KR" altLang="en-US" b="1" spc="300" dirty="0" err="1"/>
              <a:t>브랜치</a:t>
            </a:r>
            <a:r>
              <a:rPr lang="ko-KR" altLang="en-US" b="1" spc="300" dirty="0"/>
              <a:t> 주고 받기 </a:t>
            </a:r>
            <a:r>
              <a:rPr lang="en-US" altLang="ko-KR" b="1" spc="300" dirty="0"/>
              <a:t>!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E8131B-FA63-479F-8E74-CD52DEC66596}"/>
              </a:ext>
            </a:extLst>
          </p:cNvPr>
          <p:cNvSpPr txBox="1"/>
          <p:nvPr/>
        </p:nvSpPr>
        <p:spPr>
          <a:xfrm>
            <a:off x="914400" y="1025830"/>
            <a:ext cx="4691477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새롭게 생성한 </a:t>
            </a:r>
            <a:r>
              <a:rPr lang="en-US" altLang="ko-KR" sz="1200" dirty="0"/>
              <a:t>test-</a:t>
            </a:r>
            <a:r>
              <a:rPr lang="en-US" altLang="ko-KR" sz="1200" dirty="0" err="1"/>
              <a:t>gitbranch</a:t>
            </a:r>
            <a:r>
              <a:rPr lang="ko-KR" altLang="en-US" sz="1200" dirty="0"/>
              <a:t>를 </a:t>
            </a:r>
            <a:r>
              <a:rPr lang="en-US" altLang="ko-KR" sz="1200" dirty="0"/>
              <a:t>GitHub</a:t>
            </a:r>
            <a:r>
              <a:rPr lang="ko-KR" altLang="en-US" sz="1200" dirty="0"/>
              <a:t>에 올려주도록 하겠습니다</a:t>
            </a:r>
            <a:r>
              <a:rPr lang="en-US" altLang="ko-KR" sz="12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427C25-4872-4A34-8407-2B357C4AE5AF}"/>
              </a:ext>
            </a:extLst>
          </p:cNvPr>
          <p:cNvSpPr txBox="1"/>
          <p:nvPr/>
        </p:nvSpPr>
        <p:spPr>
          <a:xfrm>
            <a:off x="914400" y="1359447"/>
            <a:ext cx="6133026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SourceTree</a:t>
            </a:r>
            <a:r>
              <a:rPr lang="ko-KR" altLang="en-US" sz="1200" dirty="0"/>
              <a:t>에서 생성한 </a:t>
            </a:r>
            <a:r>
              <a:rPr lang="ko-KR" altLang="en-US" sz="1200" dirty="0" err="1"/>
              <a:t>브랜치</a:t>
            </a:r>
            <a:r>
              <a:rPr lang="en-US" altLang="ko-KR" sz="1200" dirty="0"/>
              <a:t> test-</a:t>
            </a:r>
            <a:r>
              <a:rPr lang="en-US" altLang="ko-KR" sz="1200" dirty="0" err="1"/>
              <a:t>gitbranch</a:t>
            </a:r>
            <a:r>
              <a:rPr lang="ko-KR" altLang="en-US" sz="1200" dirty="0"/>
              <a:t>에서 </a:t>
            </a:r>
            <a:r>
              <a:rPr lang="ko-KR" altLang="en-US" sz="1200" dirty="0" err="1"/>
              <a:t>우클릭</a:t>
            </a:r>
            <a:r>
              <a:rPr lang="ko-KR" altLang="en-US" sz="1200" dirty="0"/>
              <a:t> → 푸시 하기 → </a:t>
            </a:r>
            <a:r>
              <a:rPr lang="en-US" altLang="ko-KR" sz="1200" dirty="0"/>
              <a:t>origin </a:t>
            </a:r>
            <a:r>
              <a:rPr lang="ko-KR" altLang="en-US" sz="1200" dirty="0"/>
              <a:t>선택</a:t>
            </a:r>
            <a:endParaRPr lang="en-US" altLang="ko-KR" sz="12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5621168-8656-484D-8D49-AAC92BA1DDF9}"/>
              </a:ext>
            </a:extLst>
          </p:cNvPr>
          <p:cNvGrpSpPr/>
          <p:nvPr/>
        </p:nvGrpSpPr>
        <p:grpSpPr>
          <a:xfrm>
            <a:off x="425494" y="2356328"/>
            <a:ext cx="5670506" cy="4084577"/>
            <a:chOff x="502182" y="1822608"/>
            <a:chExt cx="5670506" cy="4084577"/>
          </a:xfrm>
        </p:grpSpPr>
        <p:pic>
          <p:nvPicPr>
            <p:cNvPr id="6" name="그림 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3D649ED0-750B-40AE-877B-9499B0672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182" y="1822608"/>
              <a:ext cx="5670506" cy="408457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87CCF89-280E-43B7-B38D-744933EF823B}"/>
                </a:ext>
              </a:extLst>
            </p:cNvPr>
            <p:cNvSpPr/>
            <p:nvPr/>
          </p:nvSpPr>
          <p:spPr>
            <a:xfrm>
              <a:off x="914400" y="4685287"/>
              <a:ext cx="2994053" cy="323683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1456FB34-D084-4F09-8332-1E0F63650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132" y="2356327"/>
            <a:ext cx="5346665" cy="40845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8A1EC4-2F5F-4A1A-81A1-AC7A23E207C4}"/>
              </a:ext>
            </a:extLst>
          </p:cNvPr>
          <p:cNvSpPr txBox="1"/>
          <p:nvPr/>
        </p:nvSpPr>
        <p:spPr>
          <a:xfrm>
            <a:off x="914400" y="1689093"/>
            <a:ext cx="3369833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Push</a:t>
            </a:r>
            <a:r>
              <a:rPr lang="ko-KR" altLang="en-US" sz="1200" dirty="0"/>
              <a:t>할 대상을 확인하고 </a:t>
            </a:r>
            <a:r>
              <a:rPr lang="en-US" altLang="ko-KR" sz="1200" dirty="0"/>
              <a:t>Push </a:t>
            </a:r>
            <a:r>
              <a:rPr lang="ko-KR" altLang="en-US" sz="1200" dirty="0"/>
              <a:t>선택 해 주세요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016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1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F99FDC-9712-480C-BFB2-7D169CFBE18E}"/>
              </a:ext>
            </a:extLst>
          </p:cNvPr>
          <p:cNvSpPr txBox="1"/>
          <p:nvPr/>
        </p:nvSpPr>
        <p:spPr>
          <a:xfrm>
            <a:off x="914400" y="417095"/>
            <a:ext cx="4605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GitHub</a:t>
            </a:r>
            <a:r>
              <a:rPr lang="ko-KR" altLang="en-US" b="1" spc="300" dirty="0"/>
              <a:t>를 통해 </a:t>
            </a:r>
            <a:r>
              <a:rPr lang="ko-KR" altLang="en-US" b="1" spc="300" dirty="0" err="1"/>
              <a:t>브랜치</a:t>
            </a:r>
            <a:r>
              <a:rPr lang="ko-KR" altLang="en-US" b="1" spc="300" dirty="0"/>
              <a:t> 주고 받기 </a:t>
            </a:r>
            <a:r>
              <a:rPr lang="en-US" altLang="ko-KR" b="1" spc="300" dirty="0"/>
              <a:t>!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ABCE5B-D49C-49C6-8606-2391A7ACF30C}"/>
              </a:ext>
            </a:extLst>
          </p:cNvPr>
          <p:cNvSpPr txBox="1"/>
          <p:nvPr/>
        </p:nvSpPr>
        <p:spPr>
          <a:xfrm>
            <a:off x="914400" y="1025830"/>
            <a:ext cx="4961615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이제 </a:t>
            </a:r>
            <a:r>
              <a:rPr lang="en-US" altLang="ko-KR" sz="1200" dirty="0"/>
              <a:t>GitHub </a:t>
            </a:r>
            <a:r>
              <a:rPr lang="ko-KR" altLang="en-US" sz="1200" dirty="0"/>
              <a:t>사이트에 가서 </a:t>
            </a:r>
            <a:r>
              <a:rPr lang="ko-KR" altLang="en-US" sz="1200" dirty="0" err="1"/>
              <a:t>새로고침을</a:t>
            </a:r>
            <a:r>
              <a:rPr lang="ko-KR" altLang="en-US" sz="1200" dirty="0"/>
              <a:t> 하고 </a:t>
            </a:r>
            <a:r>
              <a:rPr lang="ko-KR" altLang="en-US" sz="1200" dirty="0" err="1"/>
              <a:t>브랜치를</a:t>
            </a:r>
            <a:r>
              <a:rPr lang="ko-KR" altLang="en-US" sz="1200" dirty="0"/>
              <a:t> 확인해 봅시다</a:t>
            </a:r>
            <a:r>
              <a:rPr lang="en-US" altLang="ko-KR" sz="12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314BF6-C98B-46E2-980D-62ADA166A4CC}"/>
              </a:ext>
            </a:extLst>
          </p:cNvPr>
          <p:cNvSpPr txBox="1"/>
          <p:nvPr/>
        </p:nvSpPr>
        <p:spPr>
          <a:xfrm>
            <a:off x="914400" y="1359447"/>
            <a:ext cx="6283259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Branch</a:t>
            </a:r>
            <a:r>
              <a:rPr lang="ko-KR" altLang="en-US" sz="1200" dirty="0"/>
              <a:t>를 선택하면 </a:t>
            </a:r>
            <a:r>
              <a:rPr lang="en-US" altLang="ko-KR" sz="1200" dirty="0"/>
              <a:t>Push</a:t>
            </a:r>
            <a:r>
              <a:rPr lang="ko-KR" altLang="en-US" sz="1200" dirty="0"/>
              <a:t>한 </a:t>
            </a:r>
            <a:r>
              <a:rPr lang="en-US" altLang="ko-KR" sz="1200" dirty="0"/>
              <a:t>test-</a:t>
            </a:r>
            <a:r>
              <a:rPr lang="en-US" altLang="ko-KR" sz="1200" dirty="0" err="1"/>
              <a:t>gitbranch</a:t>
            </a:r>
            <a:r>
              <a:rPr lang="ko-KR" altLang="en-US" sz="1200" dirty="0"/>
              <a:t>가 보입니다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선택해서 </a:t>
            </a:r>
            <a:r>
              <a:rPr lang="ko-KR" altLang="en-US" sz="1200" dirty="0" err="1"/>
              <a:t>브랜치를</a:t>
            </a:r>
            <a:r>
              <a:rPr lang="ko-KR" altLang="en-US" sz="1200" dirty="0"/>
              <a:t> 변경해 봅시다</a:t>
            </a:r>
            <a:r>
              <a:rPr lang="en-US" altLang="ko-KR" sz="1200" dirty="0"/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AF0348B-9178-4C31-BE36-F5AC4D2691E6}"/>
              </a:ext>
            </a:extLst>
          </p:cNvPr>
          <p:cNvGrpSpPr/>
          <p:nvPr/>
        </p:nvGrpSpPr>
        <p:grpSpPr>
          <a:xfrm>
            <a:off x="914400" y="3061284"/>
            <a:ext cx="2915057" cy="2095793"/>
            <a:chOff x="827122" y="3402761"/>
            <a:chExt cx="2915057" cy="2095793"/>
          </a:xfrm>
        </p:grpSpPr>
        <p:pic>
          <p:nvPicPr>
            <p:cNvPr id="6" name="그림 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103C480F-E238-4825-A328-ECDE6C77F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122" y="3402761"/>
              <a:ext cx="2915057" cy="209579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265D2A2-E758-4ADF-829F-25E35B68D6EB}"/>
                </a:ext>
              </a:extLst>
            </p:cNvPr>
            <p:cNvSpPr/>
            <p:nvPr/>
          </p:nvSpPr>
          <p:spPr>
            <a:xfrm>
              <a:off x="914400" y="4450658"/>
              <a:ext cx="2743200" cy="1047896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F4ABAD5-C967-4513-A38C-D6B74AF0C631}"/>
              </a:ext>
            </a:extLst>
          </p:cNvPr>
          <p:cNvSpPr txBox="1"/>
          <p:nvPr/>
        </p:nvSpPr>
        <p:spPr>
          <a:xfrm>
            <a:off x="914400" y="1693064"/>
            <a:ext cx="6080511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변경 후에 </a:t>
            </a:r>
            <a:r>
              <a:rPr lang="en-US" altLang="ko-KR" sz="1200" dirty="0"/>
              <a:t>commits</a:t>
            </a:r>
            <a:r>
              <a:rPr lang="ko-KR" altLang="en-US" sz="1200" dirty="0"/>
              <a:t>를 눌러보면 </a:t>
            </a:r>
            <a:r>
              <a:rPr lang="en-US" altLang="ko-KR" sz="1200" dirty="0" err="1"/>
              <a:t>branch.jsp</a:t>
            </a:r>
            <a:r>
              <a:rPr lang="ko-KR" altLang="en-US" sz="1200" dirty="0"/>
              <a:t>가 </a:t>
            </a:r>
            <a:r>
              <a:rPr lang="en-US" altLang="ko-KR" sz="1200" dirty="0"/>
              <a:t>commit</a:t>
            </a:r>
            <a:r>
              <a:rPr lang="ko-KR" altLang="en-US" sz="1200" dirty="0"/>
              <a:t>된 내용을 확인 할 수 있습니다</a:t>
            </a:r>
            <a:r>
              <a:rPr lang="en-US" altLang="ko-KR" sz="1200" dirty="0"/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9A8F223-EE71-499D-9AF5-6548CD71D5D5}"/>
              </a:ext>
            </a:extLst>
          </p:cNvPr>
          <p:cNvGrpSpPr/>
          <p:nvPr/>
        </p:nvGrpSpPr>
        <p:grpSpPr>
          <a:xfrm>
            <a:off x="4201419" y="3061284"/>
            <a:ext cx="7076181" cy="1854644"/>
            <a:chOff x="4201419" y="2820135"/>
            <a:chExt cx="7076181" cy="1854644"/>
          </a:xfrm>
        </p:grpSpPr>
        <p:pic>
          <p:nvPicPr>
            <p:cNvPr id="11" name="그림 1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8A6F60CD-4652-4B58-A0B8-30F895AED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1419" y="2820135"/>
              <a:ext cx="7076181" cy="185464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E9A3A1A-90FF-4122-8981-12150B345983}"/>
                </a:ext>
              </a:extLst>
            </p:cNvPr>
            <p:cNvSpPr/>
            <p:nvPr/>
          </p:nvSpPr>
          <p:spPr>
            <a:xfrm>
              <a:off x="4370242" y="3359270"/>
              <a:ext cx="6907357" cy="443987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5046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C92C88-53AC-4542-B40C-1648AC084026}"/>
              </a:ext>
            </a:extLst>
          </p:cNvPr>
          <p:cNvSpPr txBox="1"/>
          <p:nvPr/>
        </p:nvSpPr>
        <p:spPr>
          <a:xfrm>
            <a:off x="914400" y="417095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IDE</a:t>
            </a:r>
            <a:r>
              <a:rPr lang="ko-KR" altLang="en-US" b="1" spc="300" dirty="0"/>
              <a:t>는 무엇을 사용하죠 </a:t>
            </a:r>
            <a:r>
              <a:rPr lang="en-US" altLang="ko-KR" b="1" spc="300" dirty="0"/>
              <a:t>?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D894DF-5E80-4F51-9B6D-49D8B67CA76F}"/>
              </a:ext>
            </a:extLst>
          </p:cNvPr>
          <p:cNvSpPr txBox="1"/>
          <p:nvPr/>
        </p:nvSpPr>
        <p:spPr>
          <a:xfrm>
            <a:off x="1155032" y="1243263"/>
            <a:ext cx="5472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이번 자료에서는 </a:t>
            </a:r>
            <a:r>
              <a:rPr lang="en-US" altLang="ko-KR" dirty="0"/>
              <a:t>Spring Tool Suite 4</a:t>
            </a:r>
            <a:r>
              <a:rPr lang="ko-KR" altLang="en-US" dirty="0"/>
              <a:t>를 사용합니다</a:t>
            </a:r>
            <a:r>
              <a:rPr lang="en-US" altLang="ko-KR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E5DCB7-657D-4FA6-8494-7C967CAC301C}"/>
              </a:ext>
            </a:extLst>
          </p:cNvPr>
          <p:cNvSpPr txBox="1"/>
          <p:nvPr/>
        </p:nvSpPr>
        <p:spPr>
          <a:xfrm>
            <a:off x="1155032" y="1612595"/>
            <a:ext cx="9560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2"/>
              </a:rPr>
              <a:t>https://spring.io/tools</a:t>
            </a:r>
            <a:r>
              <a:rPr lang="en-US" altLang="ko-KR" dirty="0"/>
              <a:t> </a:t>
            </a:r>
            <a:r>
              <a:rPr lang="ko-KR" altLang="en-US" dirty="0"/>
              <a:t>에 접속해서 본인의 운영체제에 맞는 설치파일을 다운로드 해주세요</a:t>
            </a:r>
            <a:r>
              <a:rPr lang="en-US" altLang="ko-KR" dirty="0"/>
              <a:t>.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3800762-AC39-49FF-BEDE-3393B70A1E62}"/>
              </a:ext>
            </a:extLst>
          </p:cNvPr>
          <p:cNvGrpSpPr/>
          <p:nvPr/>
        </p:nvGrpSpPr>
        <p:grpSpPr>
          <a:xfrm>
            <a:off x="1155032" y="2214742"/>
            <a:ext cx="3686689" cy="3592501"/>
            <a:chOff x="1155032" y="2335057"/>
            <a:chExt cx="3686689" cy="4105848"/>
          </a:xfrm>
        </p:grpSpPr>
        <p:pic>
          <p:nvPicPr>
            <p:cNvPr id="7" name="그림 6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B85BBD16-7612-4502-B0FD-67E5C4D09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032" y="2335057"/>
              <a:ext cx="3686689" cy="410584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D55D2C-4C14-4CCD-9D45-1F4596FE386B}"/>
                </a:ext>
              </a:extLst>
            </p:cNvPr>
            <p:cNvSpPr/>
            <p:nvPr/>
          </p:nvSpPr>
          <p:spPr>
            <a:xfrm>
              <a:off x="1321249" y="4387981"/>
              <a:ext cx="2440625" cy="1884482"/>
            </a:xfrm>
            <a:prstGeom prst="rect">
              <a:avLst/>
            </a:prstGeom>
            <a:noFill/>
            <a:ln w="762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611FD6E-7326-4B20-A05A-139A8C262B5E}"/>
              </a:ext>
            </a:extLst>
          </p:cNvPr>
          <p:cNvSpPr txBox="1"/>
          <p:nvPr/>
        </p:nvSpPr>
        <p:spPr>
          <a:xfrm>
            <a:off x="1155032" y="6040058"/>
            <a:ext cx="9633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다운 받은 파일은 실행해서 설치를 진행해 주시면 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201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1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81003F-FC00-4B55-AFD3-FA85070A44FA}"/>
              </a:ext>
            </a:extLst>
          </p:cNvPr>
          <p:cNvSpPr txBox="1"/>
          <p:nvPr/>
        </p:nvSpPr>
        <p:spPr>
          <a:xfrm>
            <a:off x="914400" y="417095"/>
            <a:ext cx="4605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GitHub</a:t>
            </a:r>
            <a:r>
              <a:rPr lang="ko-KR" altLang="en-US" b="1" spc="300" dirty="0"/>
              <a:t>를 통해 </a:t>
            </a:r>
            <a:r>
              <a:rPr lang="ko-KR" altLang="en-US" b="1" spc="300" dirty="0" err="1"/>
              <a:t>브랜치</a:t>
            </a:r>
            <a:r>
              <a:rPr lang="ko-KR" altLang="en-US" b="1" spc="300" dirty="0"/>
              <a:t> 주고 받기 </a:t>
            </a:r>
            <a:r>
              <a:rPr lang="en-US" altLang="ko-KR" b="1" spc="300" dirty="0"/>
              <a:t>!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B4DC09-3D9E-40E2-892A-E888F48D33A1}"/>
              </a:ext>
            </a:extLst>
          </p:cNvPr>
          <p:cNvSpPr txBox="1"/>
          <p:nvPr/>
        </p:nvSpPr>
        <p:spPr>
          <a:xfrm>
            <a:off x="914400" y="1025830"/>
            <a:ext cx="4841390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GitHub</a:t>
            </a:r>
            <a:r>
              <a:rPr lang="ko-KR" altLang="en-US" sz="1200" dirty="0"/>
              <a:t>에 </a:t>
            </a:r>
            <a:r>
              <a:rPr lang="ko-KR" altLang="en-US" sz="1200" dirty="0" err="1"/>
              <a:t>브랜치가</a:t>
            </a:r>
            <a:r>
              <a:rPr lang="ko-KR" altLang="en-US" sz="1200" dirty="0"/>
              <a:t> 올라 갔으니</a:t>
            </a:r>
            <a:r>
              <a:rPr lang="en-US" altLang="ko-KR" sz="1200" dirty="0"/>
              <a:t>, </a:t>
            </a:r>
            <a:r>
              <a:rPr lang="ko-KR" altLang="en-US" sz="1200" dirty="0"/>
              <a:t>이제 내려 받아 보도록 하겠습니다</a:t>
            </a:r>
            <a:r>
              <a:rPr lang="en-US" altLang="ko-KR" sz="12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A2B806-9A48-4B30-B83E-577F96FD5513}"/>
              </a:ext>
            </a:extLst>
          </p:cNvPr>
          <p:cNvSpPr txBox="1"/>
          <p:nvPr/>
        </p:nvSpPr>
        <p:spPr>
          <a:xfrm>
            <a:off x="914400" y="1359447"/>
            <a:ext cx="9587496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다른 계정의 </a:t>
            </a:r>
            <a:r>
              <a:rPr lang="en-US" altLang="ko-KR" sz="1200" dirty="0"/>
              <a:t>SourceTree</a:t>
            </a:r>
            <a:r>
              <a:rPr lang="ko-KR" altLang="en-US" sz="1200" dirty="0"/>
              <a:t>를 열어서 패치를 누릅니다</a:t>
            </a:r>
            <a:r>
              <a:rPr lang="en-US" altLang="ko-KR" sz="1200" dirty="0"/>
              <a:t>. </a:t>
            </a:r>
            <a:r>
              <a:rPr lang="ko-KR" altLang="en-US" sz="1200" dirty="0"/>
              <a:t>그러면 아래쪽 원격에 </a:t>
            </a:r>
            <a:r>
              <a:rPr lang="en-US" altLang="ko-KR" sz="1200" dirty="0"/>
              <a:t>origin </a:t>
            </a:r>
            <a:r>
              <a:rPr lang="ko-KR" altLang="en-US" sz="1200" dirty="0"/>
              <a:t>밑에 </a:t>
            </a:r>
            <a:r>
              <a:rPr lang="en-US" altLang="ko-KR" sz="1200" dirty="0"/>
              <a:t>test-</a:t>
            </a:r>
            <a:r>
              <a:rPr lang="en-US" altLang="ko-KR" sz="1200" dirty="0" err="1"/>
              <a:t>gitbranch</a:t>
            </a:r>
            <a:r>
              <a:rPr lang="ko-KR" altLang="en-US" sz="1200" dirty="0"/>
              <a:t>가 추가된 것을 확인 할 수 있습니다</a:t>
            </a:r>
            <a:r>
              <a:rPr lang="en-US" altLang="ko-KR" sz="12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16A82F-A6E4-4F00-8877-7E88364F2502}"/>
              </a:ext>
            </a:extLst>
          </p:cNvPr>
          <p:cNvSpPr txBox="1"/>
          <p:nvPr/>
        </p:nvSpPr>
        <p:spPr>
          <a:xfrm>
            <a:off x="914400" y="1693064"/>
            <a:ext cx="6716839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test-</a:t>
            </a:r>
            <a:r>
              <a:rPr lang="en-US" altLang="ko-KR" sz="1200" dirty="0" err="1"/>
              <a:t>gitbranch</a:t>
            </a:r>
            <a:r>
              <a:rPr lang="ko-KR" altLang="en-US" sz="1200" dirty="0"/>
              <a:t>를 </a:t>
            </a:r>
            <a:r>
              <a:rPr lang="ko-KR" altLang="en-US" sz="1200" dirty="0" err="1"/>
              <a:t>우클릭</a:t>
            </a:r>
            <a:r>
              <a:rPr lang="ko-KR" altLang="en-US" sz="1200" dirty="0"/>
              <a:t> → 체크아웃 </a:t>
            </a:r>
            <a:r>
              <a:rPr lang="en-US" altLang="ko-KR" sz="1200" dirty="0"/>
              <a:t>origin/test-</a:t>
            </a:r>
            <a:r>
              <a:rPr lang="en-US" altLang="ko-KR" sz="1200" dirty="0" err="1"/>
              <a:t>gitbranch</a:t>
            </a:r>
            <a:r>
              <a:rPr lang="en-US" altLang="ko-KR" sz="1200" dirty="0"/>
              <a:t> </a:t>
            </a:r>
            <a:r>
              <a:rPr lang="ko-KR" altLang="en-US" sz="1200" dirty="0"/>
              <a:t>선택 → </a:t>
            </a:r>
            <a:r>
              <a:rPr lang="ko-KR" altLang="en-US" sz="1200" dirty="0" err="1"/>
              <a:t>브랜치명</a:t>
            </a:r>
            <a:r>
              <a:rPr lang="ko-KR" altLang="en-US" sz="1200" dirty="0"/>
              <a:t> 확인 후 확인 선택</a:t>
            </a: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C7C1E4D-CBEC-468C-97F1-3BB37D197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80" y="2728333"/>
            <a:ext cx="1600036" cy="24366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ADBFD870-D91A-488A-9D5F-909CDCF15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657" y="2514048"/>
            <a:ext cx="5209186" cy="42050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746D00D0-A47A-4050-8930-C20E955014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384" y="2514048"/>
            <a:ext cx="4455163" cy="38462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FB8D9E4-6BD6-4AC7-B52F-F810B64AD3E3}"/>
              </a:ext>
            </a:extLst>
          </p:cNvPr>
          <p:cNvSpPr txBox="1"/>
          <p:nvPr/>
        </p:nvSpPr>
        <p:spPr>
          <a:xfrm>
            <a:off x="914399" y="2026681"/>
            <a:ext cx="3691203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test-</a:t>
            </a:r>
            <a:r>
              <a:rPr lang="en-US" altLang="ko-KR" sz="1200" dirty="0" err="1"/>
              <a:t>gitbranch</a:t>
            </a:r>
            <a:r>
              <a:rPr lang="ko-KR" altLang="en-US" sz="1200" dirty="0"/>
              <a:t>가 추가 된 것을 확인 할 수 있습니다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262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1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92B573-0606-460D-ABA5-AB436A3E94BC}"/>
              </a:ext>
            </a:extLst>
          </p:cNvPr>
          <p:cNvSpPr txBox="1"/>
          <p:nvPr/>
        </p:nvSpPr>
        <p:spPr>
          <a:xfrm>
            <a:off x="914400" y="417095"/>
            <a:ext cx="4605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GitHub</a:t>
            </a:r>
            <a:r>
              <a:rPr lang="ko-KR" altLang="en-US" b="1" spc="300" dirty="0"/>
              <a:t>를 통해 </a:t>
            </a:r>
            <a:r>
              <a:rPr lang="ko-KR" altLang="en-US" b="1" spc="300" dirty="0" err="1"/>
              <a:t>브랜치</a:t>
            </a:r>
            <a:r>
              <a:rPr lang="ko-KR" altLang="en-US" b="1" spc="300" dirty="0"/>
              <a:t> 주고 받기 </a:t>
            </a:r>
            <a:r>
              <a:rPr lang="en-US" altLang="ko-KR" b="1" spc="300" dirty="0"/>
              <a:t>!</a:t>
            </a:r>
            <a:endParaRPr lang="ko-KR" altLang="en-US" b="1" spc="3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E92CBB-D711-478D-B46B-10575DC4FDFF}"/>
              </a:ext>
            </a:extLst>
          </p:cNvPr>
          <p:cNvSpPr txBox="1"/>
          <p:nvPr/>
        </p:nvSpPr>
        <p:spPr>
          <a:xfrm>
            <a:off x="914400" y="1025830"/>
            <a:ext cx="6645858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마지막으로</a:t>
            </a:r>
            <a:r>
              <a:rPr lang="en-US" altLang="ko-KR" sz="1200" dirty="0"/>
              <a:t>, master </a:t>
            </a:r>
            <a:r>
              <a:rPr lang="ko-KR" altLang="en-US" sz="1200" dirty="0" err="1"/>
              <a:t>브랜치로</a:t>
            </a:r>
            <a:r>
              <a:rPr lang="ko-KR" altLang="en-US" sz="1200" dirty="0"/>
              <a:t> 이동해서 </a:t>
            </a:r>
            <a:r>
              <a:rPr lang="en-US" altLang="ko-KR" sz="1200" dirty="0"/>
              <a:t>test-</a:t>
            </a:r>
            <a:r>
              <a:rPr lang="en-US" altLang="ko-KR" sz="1200" dirty="0" err="1"/>
              <a:t>gitbranch</a:t>
            </a:r>
            <a:r>
              <a:rPr lang="ko-KR" altLang="en-US" sz="1200" dirty="0"/>
              <a:t>에서 진행 했던 작업들을 병합합니다</a:t>
            </a:r>
            <a:r>
              <a:rPr lang="en-US" altLang="ko-KR" sz="12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02AFC5-5812-46AA-9B9D-7C32DA3E9894}"/>
              </a:ext>
            </a:extLst>
          </p:cNvPr>
          <p:cNvSpPr txBox="1"/>
          <p:nvPr/>
        </p:nvSpPr>
        <p:spPr>
          <a:xfrm>
            <a:off x="914400" y="1359447"/>
            <a:ext cx="6356484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master</a:t>
            </a:r>
            <a:r>
              <a:rPr lang="ko-KR" altLang="en-US" sz="1200" dirty="0" err="1"/>
              <a:t>브랜치로</a:t>
            </a:r>
            <a:r>
              <a:rPr lang="ko-KR" altLang="en-US" sz="1200" dirty="0"/>
              <a:t> 이동 → </a:t>
            </a:r>
            <a:r>
              <a:rPr lang="en-US" altLang="ko-KR" sz="1200" dirty="0"/>
              <a:t>test-</a:t>
            </a:r>
            <a:r>
              <a:rPr lang="en-US" altLang="ko-KR" sz="1200" dirty="0" err="1"/>
              <a:t>gitbranch</a:t>
            </a:r>
            <a:r>
              <a:rPr lang="en-US" altLang="ko-KR" sz="1200" dirty="0"/>
              <a:t> </a:t>
            </a:r>
            <a:r>
              <a:rPr lang="ko-KR" altLang="en-US" sz="1200" dirty="0" err="1"/>
              <a:t>우클릭</a:t>
            </a:r>
            <a:r>
              <a:rPr lang="ko-KR" altLang="en-US" sz="1200" dirty="0"/>
              <a:t> → 현재 </a:t>
            </a:r>
            <a:r>
              <a:rPr lang="ko-KR" altLang="en-US" sz="1200" dirty="0" err="1"/>
              <a:t>브랜치로</a:t>
            </a:r>
            <a:r>
              <a:rPr lang="ko-KR" altLang="en-US" sz="1200" dirty="0"/>
              <a:t> </a:t>
            </a:r>
            <a:r>
              <a:rPr lang="en-US" altLang="ko-KR" sz="1200" dirty="0"/>
              <a:t>test-</a:t>
            </a:r>
            <a:r>
              <a:rPr lang="en-US" altLang="ko-KR" sz="1200" dirty="0" err="1"/>
              <a:t>gitbranch</a:t>
            </a:r>
            <a:r>
              <a:rPr lang="en-US" altLang="ko-KR" sz="1200" dirty="0"/>
              <a:t> </a:t>
            </a:r>
            <a:r>
              <a:rPr lang="ko-KR" altLang="en-US" sz="1200" dirty="0"/>
              <a:t>병합 선택</a:t>
            </a:r>
            <a:endParaRPr lang="en-US" altLang="ko-KR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5103D2-4075-4309-BC56-E96A50C55AA5}"/>
              </a:ext>
            </a:extLst>
          </p:cNvPr>
          <p:cNvSpPr txBox="1"/>
          <p:nvPr/>
        </p:nvSpPr>
        <p:spPr>
          <a:xfrm>
            <a:off x="914400" y="1693064"/>
            <a:ext cx="8435643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그러면</a:t>
            </a:r>
            <a:r>
              <a:rPr lang="en-US" altLang="ko-KR" sz="1200" dirty="0"/>
              <a:t> master</a:t>
            </a:r>
            <a:r>
              <a:rPr lang="ko-KR" altLang="en-US" sz="1200" dirty="0"/>
              <a:t>에도 </a:t>
            </a:r>
            <a:r>
              <a:rPr lang="en-US" altLang="ko-KR" sz="1200" dirty="0" err="1"/>
              <a:t>branch.jsp</a:t>
            </a:r>
            <a:r>
              <a:rPr lang="ko-KR" altLang="en-US" sz="1200" dirty="0"/>
              <a:t>가 생기고 </a:t>
            </a:r>
            <a:r>
              <a:rPr lang="en-US" altLang="ko-KR" sz="1200" dirty="0"/>
              <a:t>GitHub</a:t>
            </a:r>
            <a:r>
              <a:rPr lang="ko-KR" altLang="en-US" sz="1200" dirty="0"/>
              <a:t>에 </a:t>
            </a:r>
            <a:r>
              <a:rPr lang="en-US" altLang="ko-KR" sz="1200" dirty="0"/>
              <a:t>Push</a:t>
            </a:r>
            <a:r>
              <a:rPr lang="ko-KR" altLang="en-US" sz="1200" dirty="0"/>
              <a:t>할 내역이 </a:t>
            </a:r>
            <a:r>
              <a:rPr lang="en-US" altLang="ko-KR" sz="1200" dirty="0"/>
              <a:t>1</a:t>
            </a:r>
            <a:r>
              <a:rPr lang="ko-KR" altLang="en-US" sz="1200" dirty="0"/>
              <a:t>개 있다는 표시가 뜹니다</a:t>
            </a:r>
            <a:r>
              <a:rPr lang="en-US" altLang="ko-KR" sz="1200" dirty="0"/>
              <a:t>. Push</a:t>
            </a:r>
            <a:r>
              <a:rPr lang="ko-KR" altLang="en-US" sz="1200" dirty="0"/>
              <a:t>를 눌러서 진행합니다</a:t>
            </a:r>
            <a:r>
              <a:rPr lang="en-US" altLang="ko-KR" sz="1200" dirty="0"/>
              <a:t>.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C55BBA2-6421-4BC5-B9B0-FB8D50562697}"/>
              </a:ext>
            </a:extLst>
          </p:cNvPr>
          <p:cNvGrpSpPr/>
          <p:nvPr/>
        </p:nvGrpSpPr>
        <p:grpSpPr>
          <a:xfrm>
            <a:off x="914400" y="2155258"/>
            <a:ext cx="4774479" cy="4285647"/>
            <a:chOff x="914400" y="2155258"/>
            <a:chExt cx="4774479" cy="4285647"/>
          </a:xfrm>
        </p:grpSpPr>
        <p:pic>
          <p:nvPicPr>
            <p:cNvPr id="6" name="그림 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E03EBCB9-FBC8-4AD6-B9E8-C141FF315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" y="2155258"/>
              <a:ext cx="4774479" cy="42856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654E28-5B14-4386-8A0C-CD95D659368D}"/>
                </a:ext>
              </a:extLst>
            </p:cNvPr>
            <p:cNvSpPr/>
            <p:nvPr/>
          </p:nvSpPr>
          <p:spPr>
            <a:xfrm>
              <a:off x="914400" y="4231597"/>
              <a:ext cx="2937409" cy="53461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46A39EF-D200-4CEE-9DAB-34C5AD607037}"/>
              </a:ext>
            </a:extLst>
          </p:cNvPr>
          <p:cNvGrpSpPr/>
          <p:nvPr/>
        </p:nvGrpSpPr>
        <p:grpSpPr>
          <a:xfrm>
            <a:off x="6096000" y="2155258"/>
            <a:ext cx="4213253" cy="3542353"/>
            <a:chOff x="6096000" y="2155258"/>
            <a:chExt cx="4213253" cy="3542353"/>
          </a:xfrm>
        </p:grpSpPr>
        <p:pic>
          <p:nvPicPr>
            <p:cNvPr id="10" name="그림 9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EA6F1553-E7B4-45E5-8ACB-A3CEA5A31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155258"/>
              <a:ext cx="4213253" cy="354235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A24689B-6951-4932-83DA-7453F1E8B6F0}"/>
                </a:ext>
              </a:extLst>
            </p:cNvPr>
            <p:cNvSpPr/>
            <p:nvPr/>
          </p:nvSpPr>
          <p:spPr>
            <a:xfrm>
              <a:off x="6917342" y="2466185"/>
              <a:ext cx="535424" cy="53461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3789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9C99C5-5E3B-46F9-9F70-B692191AED34}"/>
              </a:ext>
            </a:extLst>
          </p:cNvPr>
          <p:cNvSpPr txBox="1"/>
          <p:nvPr/>
        </p:nvSpPr>
        <p:spPr>
          <a:xfrm>
            <a:off x="914400" y="417095"/>
            <a:ext cx="4605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GitHub</a:t>
            </a:r>
            <a:r>
              <a:rPr lang="ko-KR" altLang="en-US" b="1" spc="300" dirty="0"/>
              <a:t>를 통해 </a:t>
            </a:r>
            <a:r>
              <a:rPr lang="ko-KR" altLang="en-US" b="1" spc="300" dirty="0" err="1"/>
              <a:t>브랜치</a:t>
            </a:r>
            <a:r>
              <a:rPr lang="ko-KR" altLang="en-US" b="1" spc="300" dirty="0"/>
              <a:t> 주고 받기 </a:t>
            </a:r>
            <a:r>
              <a:rPr lang="en-US" altLang="ko-KR" b="1" spc="300" dirty="0"/>
              <a:t>!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83455D-1B49-4CF6-A866-84E687577E2D}"/>
              </a:ext>
            </a:extLst>
          </p:cNvPr>
          <p:cNvSpPr txBox="1"/>
          <p:nvPr/>
        </p:nvSpPr>
        <p:spPr>
          <a:xfrm>
            <a:off x="914400" y="1025830"/>
            <a:ext cx="7913064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GitHub</a:t>
            </a:r>
            <a:r>
              <a:rPr lang="ko-KR" altLang="en-US" sz="1200" dirty="0"/>
              <a:t> 저장소에서 </a:t>
            </a:r>
            <a:r>
              <a:rPr lang="en-US" altLang="ko-KR" sz="1200" dirty="0"/>
              <a:t>commits</a:t>
            </a:r>
            <a:r>
              <a:rPr lang="ko-KR" altLang="en-US" sz="1200" dirty="0"/>
              <a:t>를 선택하면 </a:t>
            </a:r>
            <a:r>
              <a:rPr lang="en-US" altLang="ko-KR" sz="1200" dirty="0" err="1"/>
              <a:t>branch.jsp</a:t>
            </a:r>
            <a:r>
              <a:rPr lang="en-US" altLang="ko-KR" sz="1200" dirty="0"/>
              <a:t> </a:t>
            </a:r>
            <a:r>
              <a:rPr lang="ko-KR" altLang="en-US" sz="1200" dirty="0"/>
              <a:t>를 추가한 </a:t>
            </a:r>
            <a:r>
              <a:rPr lang="en-US" altLang="ko-KR" sz="1200" dirty="0"/>
              <a:t>Commit</a:t>
            </a:r>
            <a:r>
              <a:rPr lang="ko-KR" altLang="en-US" sz="1200" dirty="0"/>
              <a:t>이 </a:t>
            </a:r>
            <a:r>
              <a:rPr lang="en-US" altLang="ko-KR" sz="1200" dirty="0"/>
              <a:t>master </a:t>
            </a:r>
            <a:r>
              <a:rPr lang="ko-KR" altLang="en-US" sz="1200" dirty="0" err="1"/>
              <a:t>브랜치에도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적용된게</a:t>
            </a:r>
            <a:r>
              <a:rPr lang="ko-KR" altLang="en-US" sz="1200" dirty="0"/>
              <a:t> 보입니다</a:t>
            </a:r>
            <a:r>
              <a:rPr lang="en-US" altLang="ko-KR" sz="1200" dirty="0"/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503EF16-F080-428C-89E2-5B9198876DAE}"/>
              </a:ext>
            </a:extLst>
          </p:cNvPr>
          <p:cNvGrpSpPr/>
          <p:nvPr/>
        </p:nvGrpSpPr>
        <p:grpSpPr>
          <a:xfrm>
            <a:off x="1019596" y="1509838"/>
            <a:ext cx="6465537" cy="1443756"/>
            <a:chOff x="1019596" y="1509837"/>
            <a:chExt cx="7412418" cy="1989061"/>
          </a:xfrm>
        </p:grpSpPr>
        <p:pic>
          <p:nvPicPr>
            <p:cNvPr id="5" name="그림 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36363378-FB68-497E-B3A2-00934161E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596" y="1509837"/>
              <a:ext cx="7412418" cy="198906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FD83A1C-4260-4221-A5AE-85DDBC497212}"/>
                </a:ext>
              </a:extLst>
            </p:cNvPr>
            <p:cNvSpPr/>
            <p:nvPr/>
          </p:nvSpPr>
          <p:spPr>
            <a:xfrm>
              <a:off x="1019596" y="1509837"/>
              <a:ext cx="946769" cy="33361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A17A817-15EE-4309-B110-FFAD46474726}"/>
                </a:ext>
              </a:extLst>
            </p:cNvPr>
            <p:cNvSpPr/>
            <p:nvPr/>
          </p:nvSpPr>
          <p:spPr>
            <a:xfrm>
              <a:off x="1317653" y="2091115"/>
              <a:ext cx="7114361" cy="52261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251890B-1330-43D9-8A11-51395FCADB98}"/>
              </a:ext>
            </a:extLst>
          </p:cNvPr>
          <p:cNvSpPr txBox="1"/>
          <p:nvPr/>
        </p:nvSpPr>
        <p:spPr>
          <a:xfrm>
            <a:off x="914400" y="3065952"/>
            <a:ext cx="5741123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/>
              <a:t>다른쪽</a:t>
            </a:r>
            <a:r>
              <a:rPr lang="ko-KR" altLang="en-US" sz="1200" dirty="0"/>
              <a:t> </a:t>
            </a:r>
            <a:r>
              <a:rPr lang="en-US" altLang="ko-KR" sz="1200" dirty="0"/>
              <a:t>SourceTree</a:t>
            </a:r>
            <a:r>
              <a:rPr lang="ko-KR" altLang="en-US" sz="1200" dirty="0"/>
              <a:t>에서도 패치 후 </a:t>
            </a:r>
            <a:r>
              <a:rPr lang="en-US" altLang="ko-KR" sz="1200" dirty="0"/>
              <a:t>Pull </a:t>
            </a:r>
            <a:r>
              <a:rPr lang="ko-KR" altLang="en-US" sz="1200" dirty="0"/>
              <a:t>과정을 통해서 진행된 작업을 받아 줍니다</a:t>
            </a:r>
            <a:r>
              <a:rPr lang="en-US" altLang="ko-KR" sz="1200" dirty="0"/>
              <a:t>.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5014D42-1ABA-406B-BA27-578ECB00F1B3}"/>
              </a:ext>
            </a:extLst>
          </p:cNvPr>
          <p:cNvGrpSpPr/>
          <p:nvPr/>
        </p:nvGrpSpPr>
        <p:grpSpPr>
          <a:xfrm>
            <a:off x="1019596" y="3511927"/>
            <a:ext cx="3819441" cy="3174758"/>
            <a:chOff x="1019596" y="3511927"/>
            <a:chExt cx="3819441" cy="3174758"/>
          </a:xfrm>
        </p:grpSpPr>
        <p:pic>
          <p:nvPicPr>
            <p:cNvPr id="11" name="그림 1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B25F37AC-0BC0-45CA-8FBF-FBB14C98F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596" y="3511927"/>
              <a:ext cx="3819441" cy="317475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BAAF13B-FE2D-4F2C-A570-2B84748C047C}"/>
                </a:ext>
              </a:extLst>
            </p:cNvPr>
            <p:cNvSpPr/>
            <p:nvPr/>
          </p:nvSpPr>
          <p:spPr>
            <a:xfrm>
              <a:off x="1513211" y="3843717"/>
              <a:ext cx="332211" cy="364141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C0871BA-ACB1-4E2C-9347-255361055B08}"/>
              </a:ext>
            </a:extLst>
          </p:cNvPr>
          <p:cNvGrpSpPr/>
          <p:nvPr/>
        </p:nvGrpSpPr>
        <p:grpSpPr>
          <a:xfrm>
            <a:off x="5658380" y="3518695"/>
            <a:ext cx="3819441" cy="3174758"/>
            <a:chOff x="5658380" y="3518695"/>
            <a:chExt cx="3819441" cy="3174758"/>
          </a:xfrm>
        </p:grpSpPr>
        <p:pic>
          <p:nvPicPr>
            <p:cNvPr id="13" name="그림 1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9BB955D6-03F1-4E77-930C-5EC3AF9C6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8380" y="3518695"/>
              <a:ext cx="3819441" cy="317475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5B4AC65-4643-447F-9994-AF5392D8A605}"/>
                </a:ext>
              </a:extLst>
            </p:cNvPr>
            <p:cNvSpPr/>
            <p:nvPr/>
          </p:nvSpPr>
          <p:spPr>
            <a:xfrm>
              <a:off x="8406276" y="5695445"/>
              <a:ext cx="503055" cy="252201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9010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5AEA09-50F6-4EAA-8C9F-D839A6AA9196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1094918" y="3889179"/>
            <a:ext cx="1399796" cy="72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AB4CFD4-B613-4941-8A16-1E9739B3C4A8}"/>
              </a:ext>
            </a:extLst>
          </p:cNvPr>
          <p:cNvSpPr txBox="1"/>
          <p:nvPr/>
        </p:nvSpPr>
        <p:spPr>
          <a:xfrm>
            <a:off x="914400" y="417095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accent2"/>
                </a:solidFill>
              </a:rPr>
              <a:t>충돌</a:t>
            </a:r>
            <a:r>
              <a:rPr lang="ko-KR" altLang="en-US" b="1" spc="300" dirty="0"/>
              <a:t>을 해결해 보기 </a:t>
            </a:r>
            <a:r>
              <a:rPr lang="en-US" altLang="ko-KR" b="1" spc="300" dirty="0"/>
              <a:t>!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F3790D-2DAC-4A3F-A997-C7FA201FC236}"/>
              </a:ext>
            </a:extLst>
          </p:cNvPr>
          <p:cNvSpPr txBox="1"/>
          <p:nvPr/>
        </p:nvSpPr>
        <p:spPr>
          <a:xfrm>
            <a:off x="914400" y="1025830"/>
            <a:ext cx="6938118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Git</a:t>
            </a:r>
            <a:r>
              <a:rPr lang="ko-KR" altLang="en-US" sz="1200" dirty="0"/>
              <a:t>을 사용하면서 많은 사람들이 어려워하고 부딪치기 싫어하는 경우가 바로 충돌</a:t>
            </a:r>
            <a:r>
              <a:rPr lang="en-US" altLang="ko-KR" sz="1200" dirty="0"/>
              <a:t>(Conflict) 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18DBB1-89CB-441D-BA0E-E5FB37A3D5A3}"/>
              </a:ext>
            </a:extLst>
          </p:cNvPr>
          <p:cNvSpPr txBox="1"/>
          <p:nvPr/>
        </p:nvSpPr>
        <p:spPr>
          <a:xfrm>
            <a:off x="914400" y="1359447"/>
            <a:ext cx="3281668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대부분 충돌이 발생하는 경우는 협업을 할 때</a:t>
            </a:r>
            <a:endParaRPr lang="en-US" altLang="ko-KR" sz="12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CC139E8-E2F2-420F-9F83-7F6D39ED20B3}"/>
              </a:ext>
            </a:extLst>
          </p:cNvPr>
          <p:cNvSpPr/>
          <p:nvPr/>
        </p:nvSpPr>
        <p:spPr>
          <a:xfrm>
            <a:off x="1503356" y="3663116"/>
            <a:ext cx="465503" cy="454040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현 10">
            <a:extLst>
              <a:ext uri="{FF2B5EF4-FFF2-40B4-BE49-F238E27FC236}">
                <a16:creationId xmlns:a16="http://schemas.microsoft.com/office/drawing/2014/main" id="{04F07CF1-F734-4022-969B-E1203E1A5F8D}"/>
              </a:ext>
            </a:extLst>
          </p:cNvPr>
          <p:cNvSpPr/>
          <p:nvPr/>
        </p:nvSpPr>
        <p:spPr>
          <a:xfrm>
            <a:off x="1549906" y="3708520"/>
            <a:ext cx="372402" cy="363232"/>
          </a:xfrm>
          <a:prstGeom prst="chord">
            <a:avLst>
              <a:gd name="adj1" fmla="val 16200000"/>
              <a:gd name="adj2" fmla="val 1620000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667655D-8B1B-41A7-BEB3-EFF063AC29AC}"/>
              </a:ext>
            </a:extLst>
          </p:cNvPr>
          <p:cNvSpPr/>
          <p:nvPr/>
        </p:nvSpPr>
        <p:spPr>
          <a:xfrm>
            <a:off x="2494714" y="3669422"/>
            <a:ext cx="465503" cy="454040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현 15">
            <a:extLst>
              <a:ext uri="{FF2B5EF4-FFF2-40B4-BE49-F238E27FC236}">
                <a16:creationId xmlns:a16="http://schemas.microsoft.com/office/drawing/2014/main" id="{A59EAD8F-4117-4DEB-B5C5-503318D16464}"/>
              </a:ext>
            </a:extLst>
          </p:cNvPr>
          <p:cNvSpPr/>
          <p:nvPr/>
        </p:nvSpPr>
        <p:spPr>
          <a:xfrm>
            <a:off x="2541264" y="3714826"/>
            <a:ext cx="372402" cy="363232"/>
          </a:xfrm>
          <a:prstGeom prst="chord">
            <a:avLst>
              <a:gd name="adj1" fmla="val 16200000"/>
              <a:gd name="adj2" fmla="val 1620000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87315F8-1A1C-450E-98CA-78E9355D5520}"/>
              </a:ext>
            </a:extLst>
          </p:cNvPr>
          <p:cNvSpPr/>
          <p:nvPr/>
        </p:nvSpPr>
        <p:spPr>
          <a:xfrm>
            <a:off x="3487738" y="3663116"/>
            <a:ext cx="465503" cy="454040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현 17">
            <a:extLst>
              <a:ext uri="{FF2B5EF4-FFF2-40B4-BE49-F238E27FC236}">
                <a16:creationId xmlns:a16="http://schemas.microsoft.com/office/drawing/2014/main" id="{0DB4927D-18D9-49E8-906D-E9882851ECB3}"/>
              </a:ext>
            </a:extLst>
          </p:cNvPr>
          <p:cNvSpPr/>
          <p:nvPr/>
        </p:nvSpPr>
        <p:spPr>
          <a:xfrm>
            <a:off x="3534288" y="3708520"/>
            <a:ext cx="372402" cy="363232"/>
          </a:xfrm>
          <a:prstGeom prst="chord">
            <a:avLst>
              <a:gd name="adj1" fmla="val 16200000"/>
              <a:gd name="adj2" fmla="val 16200000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98AB4A1-1471-421F-AF2B-F2638BC49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72120" y="4071752"/>
            <a:ext cx="1060057" cy="1093184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A9E92BF-575F-4AE7-BC74-AE52A630749F}"/>
              </a:ext>
            </a:extLst>
          </p:cNvPr>
          <p:cNvCxnSpPr>
            <a:cxnSpLocks/>
          </p:cNvCxnSpPr>
          <p:nvPr/>
        </p:nvCxnSpPr>
        <p:spPr>
          <a:xfrm>
            <a:off x="4177984" y="3889179"/>
            <a:ext cx="1246173" cy="6069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3ED4022-DB49-41F5-89F3-CB08218697D1}"/>
              </a:ext>
            </a:extLst>
          </p:cNvPr>
          <p:cNvSpPr txBox="1"/>
          <p:nvPr/>
        </p:nvSpPr>
        <p:spPr>
          <a:xfrm>
            <a:off x="4126938" y="1362251"/>
            <a:ext cx="2087431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한쪽에서 </a:t>
            </a:r>
            <a:r>
              <a:rPr lang="en-US" altLang="ko-KR" sz="1200" dirty="0"/>
              <a:t>A</a:t>
            </a:r>
            <a:r>
              <a:rPr lang="ko-KR" altLang="en-US" sz="1200" dirty="0"/>
              <a:t>파일을 수정해서</a:t>
            </a:r>
            <a:endParaRPr lang="en-US" altLang="ko-KR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642701-08B4-4FCC-B67B-63459E8AE6C8}"/>
              </a:ext>
            </a:extLst>
          </p:cNvPr>
          <p:cNvSpPr txBox="1"/>
          <p:nvPr/>
        </p:nvSpPr>
        <p:spPr>
          <a:xfrm>
            <a:off x="6096000" y="1359447"/>
            <a:ext cx="1891865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GitHub</a:t>
            </a:r>
            <a:r>
              <a:rPr lang="ko-KR" altLang="en-US" sz="1200" dirty="0"/>
              <a:t>에 </a:t>
            </a:r>
            <a:r>
              <a:rPr lang="en-US" altLang="ko-KR" sz="1200" dirty="0"/>
              <a:t>Push</a:t>
            </a:r>
            <a:r>
              <a:rPr lang="ko-KR" altLang="en-US" sz="1200" dirty="0"/>
              <a:t>를 했는데</a:t>
            </a:r>
            <a:endParaRPr lang="en-US" altLang="ko-KR" sz="1200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8BBDA47-1CA1-482D-9BF4-C8E95BE36BC7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1093853" y="5395655"/>
            <a:ext cx="1399796" cy="72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23AD6AB8-AAA8-4419-B152-D5F23C65B29B}"/>
              </a:ext>
            </a:extLst>
          </p:cNvPr>
          <p:cNvSpPr/>
          <p:nvPr/>
        </p:nvSpPr>
        <p:spPr>
          <a:xfrm>
            <a:off x="1502291" y="5169592"/>
            <a:ext cx="465503" cy="454040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7" name="현 36">
            <a:extLst>
              <a:ext uri="{FF2B5EF4-FFF2-40B4-BE49-F238E27FC236}">
                <a16:creationId xmlns:a16="http://schemas.microsoft.com/office/drawing/2014/main" id="{3D10BC08-594A-45F1-BFAF-A3360647AAED}"/>
              </a:ext>
            </a:extLst>
          </p:cNvPr>
          <p:cNvSpPr/>
          <p:nvPr/>
        </p:nvSpPr>
        <p:spPr>
          <a:xfrm>
            <a:off x="1548841" y="5214996"/>
            <a:ext cx="372402" cy="363232"/>
          </a:xfrm>
          <a:prstGeom prst="chord">
            <a:avLst>
              <a:gd name="adj1" fmla="val 16200000"/>
              <a:gd name="adj2" fmla="val 1620000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7E12423-EEB8-42E1-A7C3-3E5BBA170225}"/>
              </a:ext>
            </a:extLst>
          </p:cNvPr>
          <p:cNvSpPr/>
          <p:nvPr/>
        </p:nvSpPr>
        <p:spPr>
          <a:xfrm>
            <a:off x="2493649" y="5175898"/>
            <a:ext cx="465503" cy="454040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9" name="현 38">
            <a:extLst>
              <a:ext uri="{FF2B5EF4-FFF2-40B4-BE49-F238E27FC236}">
                <a16:creationId xmlns:a16="http://schemas.microsoft.com/office/drawing/2014/main" id="{A2062847-581F-4AAC-871B-0B094704C0DF}"/>
              </a:ext>
            </a:extLst>
          </p:cNvPr>
          <p:cNvSpPr/>
          <p:nvPr/>
        </p:nvSpPr>
        <p:spPr>
          <a:xfrm>
            <a:off x="2540199" y="5221302"/>
            <a:ext cx="372402" cy="363232"/>
          </a:xfrm>
          <a:prstGeom prst="chord">
            <a:avLst>
              <a:gd name="adj1" fmla="val 16200000"/>
              <a:gd name="adj2" fmla="val 1620000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294630C-2E97-483A-A9E8-DEBED83663B0}"/>
              </a:ext>
            </a:extLst>
          </p:cNvPr>
          <p:cNvCxnSpPr>
            <a:cxnSpLocks/>
            <a:stCxn id="15" idx="6"/>
          </p:cNvCxnSpPr>
          <p:nvPr/>
        </p:nvCxnSpPr>
        <p:spPr>
          <a:xfrm flipV="1">
            <a:off x="2960217" y="3894420"/>
            <a:ext cx="526108" cy="20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AFFF2EE-42D1-49FA-A9C7-874D14607E57}"/>
              </a:ext>
            </a:extLst>
          </p:cNvPr>
          <p:cNvSpPr txBox="1"/>
          <p:nvPr/>
        </p:nvSpPr>
        <p:spPr>
          <a:xfrm>
            <a:off x="914400" y="1693064"/>
            <a:ext cx="3074881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다른 쪽에서 이를 </a:t>
            </a:r>
            <a:r>
              <a:rPr lang="en-US" altLang="ko-KR" sz="1200" dirty="0"/>
              <a:t>Pull </a:t>
            </a:r>
            <a:r>
              <a:rPr lang="ko-KR" altLang="en-US" sz="1200" dirty="0"/>
              <a:t>받지 않은 상태에서</a:t>
            </a:r>
            <a:endParaRPr lang="en-US" altLang="ko-KR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8E7193A-FFFC-4902-AC65-B97D2CBDF6FD}"/>
              </a:ext>
            </a:extLst>
          </p:cNvPr>
          <p:cNvSpPr txBox="1"/>
          <p:nvPr/>
        </p:nvSpPr>
        <p:spPr>
          <a:xfrm>
            <a:off x="3874221" y="1693064"/>
            <a:ext cx="2557110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같은 파일을 수정해서 커밋한 상태</a:t>
            </a:r>
            <a:endParaRPr lang="en-US" altLang="ko-KR" sz="1200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84289A71-6D69-4C6F-96A3-B18CDBCBA57C}"/>
              </a:ext>
            </a:extLst>
          </p:cNvPr>
          <p:cNvSpPr/>
          <p:nvPr/>
        </p:nvSpPr>
        <p:spPr>
          <a:xfrm>
            <a:off x="3487738" y="5175898"/>
            <a:ext cx="465503" cy="454040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8" name="현 47">
            <a:extLst>
              <a:ext uri="{FF2B5EF4-FFF2-40B4-BE49-F238E27FC236}">
                <a16:creationId xmlns:a16="http://schemas.microsoft.com/office/drawing/2014/main" id="{DD188996-09C3-4E95-A126-EB247CE2B7C2}"/>
              </a:ext>
            </a:extLst>
          </p:cNvPr>
          <p:cNvSpPr/>
          <p:nvPr/>
        </p:nvSpPr>
        <p:spPr>
          <a:xfrm>
            <a:off x="3534288" y="5221302"/>
            <a:ext cx="372402" cy="363232"/>
          </a:xfrm>
          <a:prstGeom prst="chord">
            <a:avLst>
              <a:gd name="adj1" fmla="val 16200000"/>
              <a:gd name="adj2" fmla="val 16200000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45863E21-E1AA-4E83-A7FC-595EEB31B6BB}"/>
              </a:ext>
            </a:extLst>
          </p:cNvPr>
          <p:cNvCxnSpPr>
            <a:cxnSpLocks/>
          </p:cNvCxnSpPr>
          <p:nvPr/>
        </p:nvCxnSpPr>
        <p:spPr>
          <a:xfrm flipV="1">
            <a:off x="2960217" y="5407202"/>
            <a:ext cx="526108" cy="20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0924AFB-4EDF-4F3B-9D65-6F882EF0BAD5}"/>
              </a:ext>
            </a:extLst>
          </p:cNvPr>
          <p:cNvSpPr txBox="1"/>
          <p:nvPr/>
        </p:nvSpPr>
        <p:spPr>
          <a:xfrm>
            <a:off x="914400" y="2026359"/>
            <a:ext cx="3651962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이쪽이 새로 </a:t>
            </a:r>
            <a:r>
              <a:rPr lang="en-US" altLang="ko-KR" sz="1200" dirty="0"/>
              <a:t>Push</a:t>
            </a:r>
            <a:r>
              <a:rPr lang="ko-KR" altLang="en-US" sz="1200" dirty="0"/>
              <a:t>를 </a:t>
            </a:r>
            <a:r>
              <a:rPr lang="ko-KR" altLang="en-US" sz="1200" dirty="0" err="1"/>
              <a:t>했어서</a:t>
            </a:r>
            <a:r>
              <a:rPr lang="en-US" altLang="ko-KR" sz="1200" dirty="0"/>
              <a:t>, </a:t>
            </a:r>
            <a:r>
              <a:rPr lang="ko-KR" altLang="en-US" sz="1200" dirty="0"/>
              <a:t>이걸 </a:t>
            </a:r>
            <a:r>
              <a:rPr lang="en-US" altLang="ko-KR" sz="1200" dirty="0"/>
              <a:t>Pull </a:t>
            </a:r>
            <a:r>
              <a:rPr lang="ko-KR" altLang="en-US" sz="1200" dirty="0"/>
              <a:t>받기 전까진</a:t>
            </a:r>
            <a:endParaRPr lang="en-US" altLang="ko-KR" sz="12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96084BD-7AF8-4096-8711-F15F708D3CB9}"/>
              </a:ext>
            </a:extLst>
          </p:cNvPr>
          <p:cNvSpPr txBox="1"/>
          <p:nvPr/>
        </p:nvSpPr>
        <p:spPr>
          <a:xfrm>
            <a:off x="4484822" y="2026358"/>
            <a:ext cx="2047355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Push</a:t>
            </a:r>
            <a:r>
              <a:rPr lang="ko-KR" altLang="en-US" sz="1200" dirty="0"/>
              <a:t>가 안되는 상황입니다</a:t>
            </a:r>
            <a:r>
              <a:rPr lang="en-US" altLang="ko-KR" sz="1200" dirty="0"/>
              <a:t>.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FDF6A6B-FA1F-4AED-ACB6-1EB49F6562A3}"/>
              </a:ext>
            </a:extLst>
          </p:cNvPr>
          <p:cNvCxnSpPr>
            <a:cxnSpLocks/>
          </p:cNvCxnSpPr>
          <p:nvPr/>
        </p:nvCxnSpPr>
        <p:spPr>
          <a:xfrm flipV="1">
            <a:off x="4177984" y="4738843"/>
            <a:ext cx="1246173" cy="6340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곱하기 기호 54">
            <a:extLst>
              <a:ext uri="{FF2B5EF4-FFF2-40B4-BE49-F238E27FC236}">
                <a16:creationId xmlns:a16="http://schemas.microsoft.com/office/drawing/2014/main" id="{B9F0233A-5071-409A-9D49-833BB7CAAE1D}"/>
              </a:ext>
            </a:extLst>
          </p:cNvPr>
          <p:cNvSpPr/>
          <p:nvPr/>
        </p:nvSpPr>
        <p:spPr>
          <a:xfrm>
            <a:off x="4481827" y="4673245"/>
            <a:ext cx="654952" cy="729673"/>
          </a:xfrm>
          <a:prstGeom prst="mathMultiply">
            <a:avLst>
              <a:gd name="adj1" fmla="val 3852"/>
            </a:avLst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BB08942-2870-4911-BE04-0EEA7E5CED61}"/>
              </a:ext>
            </a:extLst>
          </p:cNvPr>
          <p:cNvSpPr txBox="1"/>
          <p:nvPr/>
        </p:nvSpPr>
        <p:spPr>
          <a:xfrm>
            <a:off x="914400" y="2356850"/>
            <a:ext cx="2914580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이때 </a:t>
            </a:r>
            <a:r>
              <a:rPr lang="en-US" altLang="ko-KR" sz="1200" dirty="0"/>
              <a:t>Pull</a:t>
            </a:r>
            <a:r>
              <a:rPr lang="ko-KR" altLang="en-US" sz="1200" dirty="0"/>
              <a:t>을 하면 </a:t>
            </a:r>
            <a:r>
              <a:rPr lang="en-US" altLang="ko-KR" sz="1200" dirty="0"/>
              <a:t>Conflict</a:t>
            </a:r>
            <a:r>
              <a:rPr lang="ko-KR" altLang="en-US" sz="1200" dirty="0"/>
              <a:t>가 발생합니다</a:t>
            </a:r>
            <a:r>
              <a:rPr lang="en-US" altLang="ko-KR" sz="1200" dirty="0"/>
              <a:t>.</a:t>
            </a: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2389951-E4F4-4385-9EB0-C398E07F7077}"/>
              </a:ext>
            </a:extLst>
          </p:cNvPr>
          <p:cNvCxnSpPr>
            <a:cxnSpLocks/>
          </p:cNvCxnSpPr>
          <p:nvPr/>
        </p:nvCxnSpPr>
        <p:spPr>
          <a:xfrm flipH="1">
            <a:off x="4170450" y="4796449"/>
            <a:ext cx="1261239" cy="6214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A4FA018D-B4F5-4431-AEEE-F61C5937B8CD}"/>
              </a:ext>
            </a:extLst>
          </p:cNvPr>
          <p:cNvCxnSpPr>
            <a:endCxn id="47" idx="0"/>
          </p:cNvCxnSpPr>
          <p:nvPr/>
        </p:nvCxnSpPr>
        <p:spPr>
          <a:xfrm>
            <a:off x="3720489" y="4117156"/>
            <a:ext cx="1" cy="1058742"/>
          </a:xfrm>
          <a:prstGeom prst="line">
            <a:avLst/>
          </a:prstGeom>
          <a:ln w="57150">
            <a:solidFill>
              <a:srgbClr val="D365F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745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8" grpId="0" animBg="1"/>
      <p:bldP spid="18" grpId="1" animBg="1"/>
      <p:bldP spid="33" grpId="0"/>
      <p:bldP spid="34" grpId="0"/>
      <p:bldP spid="45" grpId="0"/>
      <p:bldP spid="46" grpId="0"/>
      <p:bldP spid="48" grpId="0" animBg="1"/>
      <p:bldP spid="48" grpId="1" animBg="1"/>
      <p:bldP spid="50" grpId="0"/>
      <p:bldP spid="51" grpId="0"/>
      <p:bldP spid="55" grpId="0" animBg="1"/>
      <p:bldP spid="55" grpId="1" animBg="1"/>
      <p:bldP spid="5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BD3B61-BE6C-45E8-968D-8131ED01FFDE}"/>
              </a:ext>
            </a:extLst>
          </p:cNvPr>
          <p:cNvSpPr txBox="1"/>
          <p:nvPr/>
        </p:nvSpPr>
        <p:spPr>
          <a:xfrm>
            <a:off x="914400" y="417095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accent2"/>
                </a:solidFill>
              </a:rPr>
              <a:t>충돌</a:t>
            </a:r>
            <a:r>
              <a:rPr lang="ko-KR" altLang="en-US" b="1" spc="300" dirty="0"/>
              <a:t>을 해결해 보기 </a:t>
            </a:r>
            <a:r>
              <a:rPr lang="en-US" altLang="ko-KR" b="1" spc="300" dirty="0"/>
              <a:t>!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D4A91D-928C-4B31-8429-BA95CC3D03BF}"/>
              </a:ext>
            </a:extLst>
          </p:cNvPr>
          <p:cNvSpPr txBox="1"/>
          <p:nvPr/>
        </p:nvSpPr>
        <p:spPr>
          <a:xfrm>
            <a:off x="914400" y="1025830"/>
            <a:ext cx="3414717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직접 충돌을 내서 해결을 해보도록 하겠습니다</a:t>
            </a:r>
            <a:r>
              <a:rPr lang="en-US" altLang="ko-KR" sz="12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29F9C1-BEE2-4417-9D8E-53EF2EB241CE}"/>
              </a:ext>
            </a:extLst>
          </p:cNvPr>
          <p:cNvSpPr txBox="1"/>
          <p:nvPr/>
        </p:nvSpPr>
        <p:spPr>
          <a:xfrm>
            <a:off x="914399" y="1359447"/>
            <a:ext cx="5032147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한쪽의 </a:t>
            </a:r>
            <a:r>
              <a:rPr lang="en-US" altLang="ko-KR" sz="1200" dirty="0"/>
              <a:t>STS</a:t>
            </a:r>
            <a:r>
              <a:rPr lang="ko-KR" altLang="en-US" sz="1200" dirty="0"/>
              <a:t>의 </a:t>
            </a:r>
            <a:r>
              <a:rPr lang="en-US" altLang="ko-KR" sz="1200" dirty="0" err="1"/>
              <a:t>home.jsp</a:t>
            </a:r>
            <a:r>
              <a:rPr lang="en-US" altLang="ko-KR" sz="1200" dirty="0"/>
              <a:t> </a:t>
            </a:r>
            <a:r>
              <a:rPr lang="ko-KR" altLang="en-US" sz="1200" dirty="0"/>
              <a:t>의 타이틀을 </a:t>
            </a:r>
            <a:r>
              <a:rPr lang="en-US" altLang="ko-KR" sz="1200" dirty="0" err="1"/>
              <a:t>HelloSpring</a:t>
            </a:r>
            <a:r>
              <a:rPr lang="en-US" altLang="ko-KR" sz="1200" dirty="0"/>
              <a:t> </a:t>
            </a:r>
            <a:r>
              <a:rPr lang="ko-KR" altLang="en-US" sz="1200" dirty="0"/>
              <a:t>으로 수정하겠습니다</a:t>
            </a:r>
            <a:r>
              <a:rPr lang="en-US" altLang="ko-KR" sz="12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74A98-9CFD-4985-BC39-68CBACCACC48}"/>
              </a:ext>
            </a:extLst>
          </p:cNvPr>
          <p:cNvSpPr txBox="1"/>
          <p:nvPr/>
        </p:nvSpPr>
        <p:spPr>
          <a:xfrm>
            <a:off x="914399" y="1693064"/>
            <a:ext cx="4308039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SourceTree</a:t>
            </a:r>
            <a:r>
              <a:rPr lang="ko-KR" altLang="en-US" sz="1200" dirty="0"/>
              <a:t>에서 </a:t>
            </a:r>
            <a:r>
              <a:rPr lang="en-US" altLang="ko-KR" sz="1200" dirty="0"/>
              <a:t>Commit </a:t>
            </a:r>
            <a:r>
              <a:rPr lang="ko-KR" altLang="en-US" sz="1200" dirty="0"/>
              <a:t>하고 </a:t>
            </a:r>
            <a:r>
              <a:rPr lang="en-US" altLang="ko-KR" sz="1200" dirty="0"/>
              <a:t>Push </a:t>
            </a:r>
            <a:r>
              <a:rPr lang="ko-KR" altLang="en-US" sz="1200" dirty="0"/>
              <a:t>까지 하도록 하겠습니다</a:t>
            </a:r>
            <a:r>
              <a:rPr lang="en-US" altLang="ko-KR" sz="1200" dirty="0"/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7B43011-F948-44DA-A8DA-671FC239894B}"/>
              </a:ext>
            </a:extLst>
          </p:cNvPr>
          <p:cNvGrpSpPr/>
          <p:nvPr/>
        </p:nvGrpSpPr>
        <p:grpSpPr>
          <a:xfrm>
            <a:off x="1014023" y="2266084"/>
            <a:ext cx="2614344" cy="2399198"/>
            <a:chOff x="1014023" y="2266084"/>
            <a:chExt cx="2614344" cy="2399198"/>
          </a:xfrm>
        </p:grpSpPr>
        <p:pic>
          <p:nvPicPr>
            <p:cNvPr id="6" name="그림 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E911781B-DACB-4141-94A8-371FE564D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023" y="2266084"/>
              <a:ext cx="2614344" cy="239919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BE8683A-2821-4381-9F5F-C417FC866CE4}"/>
                </a:ext>
              </a:extLst>
            </p:cNvPr>
            <p:cNvSpPr/>
            <p:nvPr/>
          </p:nvSpPr>
          <p:spPr>
            <a:xfrm>
              <a:off x="1376684" y="3018329"/>
              <a:ext cx="2030064" cy="410671"/>
            </a:xfrm>
            <a:prstGeom prst="rect">
              <a:avLst/>
            </a:prstGeom>
            <a:noFill/>
            <a:ln w="28575">
              <a:solidFill>
                <a:srgbClr val="D365F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A648FFF-AE1B-49B3-99CA-0CEC7F7A6883}"/>
              </a:ext>
            </a:extLst>
          </p:cNvPr>
          <p:cNvGrpSpPr/>
          <p:nvPr/>
        </p:nvGrpSpPr>
        <p:grpSpPr>
          <a:xfrm>
            <a:off x="4232134" y="2266084"/>
            <a:ext cx="5091155" cy="4231820"/>
            <a:chOff x="4232134" y="2266084"/>
            <a:chExt cx="5091155" cy="4231820"/>
          </a:xfrm>
        </p:grpSpPr>
        <p:pic>
          <p:nvPicPr>
            <p:cNvPr id="9" name="그림 8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B855F42C-F0A2-4ACB-9B43-5DE8638F2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2134" y="2266084"/>
              <a:ext cx="5091155" cy="423182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D7C912C-24C9-4568-BAB5-9329BEC1EF59}"/>
                </a:ext>
              </a:extLst>
            </p:cNvPr>
            <p:cNvSpPr/>
            <p:nvPr/>
          </p:nvSpPr>
          <p:spPr>
            <a:xfrm>
              <a:off x="5946546" y="6149947"/>
              <a:ext cx="2030064" cy="344585"/>
            </a:xfrm>
            <a:prstGeom prst="rect">
              <a:avLst/>
            </a:prstGeom>
            <a:noFill/>
            <a:ln w="28575">
              <a:solidFill>
                <a:srgbClr val="D365F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6382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0D7506-336D-448B-9158-CBA69E16E4C5}"/>
              </a:ext>
            </a:extLst>
          </p:cNvPr>
          <p:cNvSpPr txBox="1"/>
          <p:nvPr/>
        </p:nvSpPr>
        <p:spPr>
          <a:xfrm>
            <a:off x="914400" y="417095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accent2"/>
                </a:solidFill>
              </a:rPr>
              <a:t>충돌</a:t>
            </a:r>
            <a:r>
              <a:rPr lang="ko-KR" altLang="en-US" b="1" spc="300" dirty="0"/>
              <a:t>을 해결해 보기 </a:t>
            </a:r>
            <a:r>
              <a:rPr lang="en-US" altLang="ko-KR" b="1" spc="300" dirty="0"/>
              <a:t>!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92003F-29A0-4830-919B-718B389BE865}"/>
              </a:ext>
            </a:extLst>
          </p:cNvPr>
          <p:cNvSpPr txBox="1"/>
          <p:nvPr/>
        </p:nvSpPr>
        <p:spPr>
          <a:xfrm>
            <a:off x="914400" y="1025830"/>
            <a:ext cx="5645713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이제 다른 쪽 </a:t>
            </a:r>
            <a:r>
              <a:rPr lang="en-US" altLang="ko-KR" sz="1200" dirty="0"/>
              <a:t>STS</a:t>
            </a:r>
            <a:r>
              <a:rPr lang="ko-KR" altLang="en-US" sz="1200" dirty="0"/>
              <a:t>의 </a:t>
            </a:r>
            <a:r>
              <a:rPr lang="en-US" altLang="ko-KR" sz="1200" dirty="0" err="1"/>
              <a:t>home.jsp</a:t>
            </a:r>
            <a:r>
              <a:rPr lang="en-US" altLang="ko-KR" sz="1200" dirty="0"/>
              <a:t> </a:t>
            </a:r>
            <a:r>
              <a:rPr lang="ko-KR" altLang="en-US" sz="1200" dirty="0"/>
              <a:t>의 타이틀을 </a:t>
            </a:r>
            <a:r>
              <a:rPr lang="en-US" altLang="ko-KR" sz="1200" dirty="0" err="1"/>
              <a:t>HelloJava</a:t>
            </a:r>
            <a:r>
              <a:rPr lang="ko-KR" altLang="en-US" sz="1200" dirty="0"/>
              <a:t>로 변경하도록 하겠습니다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A21BFA-762E-4005-AE6F-3C24D543B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10" y="2673537"/>
            <a:ext cx="2287600" cy="20952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5DA14C-35C1-4294-A789-065B12F245E4}"/>
              </a:ext>
            </a:extLst>
          </p:cNvPr>
          <p:cNvSpPr txBox="1"/>
          <p:nvPr/>
        </p:nvSpPr>
        <p:spPr>
          <a:xfrm>
            <a:off x="914399" y="1359447"/>
            <a:ext cx="4495590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연결된 </a:t>
            </a:r>
            <a:r>
              <a:rPr lang="en-US" altLang="ko-KR" sz="1200" dirty="0"/>
              <a:t>SourceTree</a:t>
            </a:r>
            <a:r>
              <a:rPr lang="ko-KR" altLang="en-US" sz="1200" dirty="0"/>
              <a:t>로 돌아와서 </a:t>
            </a:r>
            <a:r>
              <a:rPr lang="en-US" altLang="ko-KR" sz="1200" dirty="0"/>
              <a:t>Commit </a:t>
            </a:r>
            <a:r>
              <a:rPr lang="ko-KR" altLang="en-US" sz="1200" dirty="0"/>
              <a:t>하고 </a:t>
            </a:r>
            <a:r>
              <a:rPr lang="en-US" altLang="ko-KR" sz="1200" dirty="0"/>
              <a:t>Push</a:t>
            </a:r>
            <a:r>
              <a:rPr lang="ko-KR" altLang="en-US" sz="1200" dirty="0"/>
              <a:t>를 해봅시다</a:t>
            </a:r>
            <a:r>
              <a:rPr lang="en-US" altLang="ko-KR" sz="1200" dirty="0"/>
              <a:t>.</a:t>
            </a: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670D2E41-D44E-4D73-9143-9201800C6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194" y="2673537"/>
            <a:ext cx="4162845" cy="34601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C11C8478-1FC5-423E-A271-74811A814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905" y="2673537"/>
            <a:ext cx="4588095" cy="38136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55711A-6ECA-4DF9-A4A3-437A835AF012}"/>
              </a:ext>
            </a:extLst>
          </p:cNvPr>
          <p:cNvSpPr txBox="1"/>
          <p:nvPr/>
        </p:nvSpPr>
        <p:spPr>
          <a:xfrm>
            <a:off x="914399" y="1693064"/>
            <a:ext cx="6803466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자 그러면 그림과 같은 에러가 발생합니다</a:t>
            </a:r>
            <a:r>
              <a:rPr lang="en-US" altLang="ko-KR" sz="1200" dirty="0"/>
              <a:t>. Pull </a:t>
            </a:r>
            <a:r>
              <a:rPr lang="ko-KR" altLang="en-US" sz="1200" dirty="0"/>
              <a:t>할 것이 있으니 </a:t>
            </a:r>
            <a:r>
              <a:rPr lang="en-US" altLang="ko-KR" sz="1200" dirty="0"/>
              <a:t>Push</a:t>
            </a:r>
            <a:r>
              <a:rPr lang="ko-KR" altLang="en-US" sz="1200" dirty="0"/>
              <a:t>를 할 수 없다는 내용입니다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345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1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798A63-2E2D-412A-8B35-E0D94CB0F2FF}"/>
              </a:ext>
            </a:extLst>
          </p:cNvPr>
          <p:cNvSpPr txBox="1"/>
          <p:nvPr/>
        </p:nvSpPr>
        <p:spPr>
          <a:xfrm>
            <a:off x="914400" y="417095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accent2"/>
                </a:solidFill>
              </a:rPr>
              <a:t>충돌</a:t>
            </a:r>
            <a:r>
              <a:rPr lang="ko-KR" altLang="en-US" b="1" spc="300" dirty="0"/>
              <a:t>을 해결해 보기 </a:t>
            </a:r>
            <a:r>
              <a:rPr lang="en-US" altLang="ko-KR" b="1" spc="300" dirty="0"/>
              <a:t>!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707D20-D9C8-42F3-A847-23E8E8216F90}"/>
              </a:ext>
            </a:extLst>
          </p:cNvPr>
          <p:cNvSpPr txBox="1"/>
          <p:nvPr/>
        </p:nvSpPr>
        <p:spPr>
          <a:xfrm>
            <a:off x="914400" y="1025830"/>
            <a:ext cx="6587509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그러면</a:t>
            </a:r>
            <a:r>
              <a:rPr lang="en-US" altLang="ko-KR" sz="1200" dirty="0"/>
              <a:t>, </a:t>
            </a:r>
            <a:r>
              <a:rPr lang="ko-KR" altLang="en-US" sz="1200" dirty="0"/>
              <a:t>원격에 누가 새 작업을 올렸다는 것을 알 수 있죠</a:t>
            </a:r>
            <a:r>
              <a:rPr lang="en-US" altLang="ko-KR" sz="1200" dirty="0"/>
              <a:t>. SourceTree</a:t>
            </a:r>
            <a:r>
              <a:rPr lang="ko-KR" altLang="en-US" sz="1200" dirty="0"/>
              <a:t>에서 </a:t>
            </a:r>
            <a:r>
              <a:rPr lang="en-US" altLang="ko-KR" sz="1200" dirty="0"/>
              <a:t>Pull</a:t>
            </a:r>
            <a:r>
              <a:rPr lang="ko-KR" altLang="en-US" sz="1200" dirty="0"/>
              <a:t>을 받아 봅시다</a:t>
            </a:r>
            <a:r>
              <a:rPr lang="en-US" altLang="ko-KR" sz="12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E905E-9ACF-49E8-953B-B67E3F0DF85C}"/>
              </a:ext>
            </a:extLst>
          </p:cNvPr>
          <p:cNvSpPr txBox="1"/>
          <p:nvPr/>
        </p:nvSpPr>
        <p:spPr>
          <a:xfrm>
            <a:off x="914399" y="1359447"/>
            <a:ext cx="6272871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Conflict</a:t>
            </a:r>
            <a:r>
              <a:rPr lang="ko-KR" altLang="en-US" sz="1200" dirty="0"/>
              <a:t>가 발생했다는 창이 뜹니다</a:t>
            </a:r>
            <a:r>
              <a:rPr lang="en-US" altLang="ko-KR" sz="1200" dirty="0"/>
              <a:t>. </a:t>
            </a:r>
            <a:r>
              <a:rPr lang="ko-KR" altLang="en-US" sz="1200" dirty="0"/>
              <a:t>누군가 같은 파일을 수정했다는 것을 알 수 있습니다</a:t>
            </a:r>
            <a:r>
              <a:rPr lang="en-US" altLang="ko-KR" sz="1200" dirty="0"/>
              <a:t>.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DC541E7B-8393-461E-B6D9-5CBDC7038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2272479"/>
            <a:ext cx="4283927" cy="35596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5851C02A-943A-4B10-BB33-3DA88E45B612}"/>
              </a:ext>
            </a:extLst>
          </p:cNvPr>
          <p:cNvGrpSpPr/>
          <p:nvPr/>
        </p:nvGrpSpPr>
        <p:grpSpPr>
          <a:xfrm>
            <a:off x="6096000" y="3068913"/>
            <a:ext cx="5438324" cy="1966822"/>
            <a:chOff x="6240388" y="3014058"/>
            <a:chExt cx="5438324" cy="1966822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C3EE2E9F-7D8F-491D-A728-998BA6CE91EE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>
              <a:off x="6241453" y="3240121"/>
              <a:ext cx="1399796" cy="726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1708394-784A-409A-96B0-168E0C8BD733}"/>
                </a:ext>
              </a:extLst>
            </p:cNvPr>
            <p:cNvSpPr/>
            <p:nvPr/>
          </p:nvSpPr>
          <p:spPr>
            <a:xfrm>
              <a:off x="6649891" y="3014058"/>
              <a:ext cx="465503" cy="454040"/>
            </a:xfrm>
            <a:prstGeom prst="ellipse">
              <a:avLst/>
            </a:prstGeom>
            <a:solidFill>
              <a:schemeClr val="tx1"/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현 8">
              <a:extLst>
                <a:ext uri="{FF2B5EF4-FFF2-40B4-BE49-F238E27FC236}">
                  <a16:creationId xmlns:a16="http://schemas.microsoft.com/office/drawing/2014/main" id="{0CC3F6E8-AB5C-4222-BDBE-7EDC4C6B4E4B}"/>
                </a:ext>
              </a:extLst>
            </p:cNvPr>
            <p:cNvSpPr/>
            <p:nvPr/>
          </p:nvSpPr>
          <p:spPr>
            <a:xfrm>
              <a:off x="6696441" y="3059462"/>
              <a:ext cx="372402" cy="363232"/>
            </a:xfrm>
            <a:prstGeom prst="chord">
              <a:avLst>
                <a:gd name="adj1" fmla="val 16200000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7F29ACD-5D89-4CA0-924F-143EDF07366B}"/>
                </a:ext>
              </a:extLst>
            </p:cNvPr>
            <p:cNvSpPr/>
            <p:nvPr/>
          </p:nvSpPr>
          <p:spPr>
            <a:xfrm>
              <a:off x="7641249" y="3020364"/>
              <a:ext cx="465503" cy="454040"/>
            </a:xfrm>
            <a:prstGeom prst="ellipse">
              <a:avLst/>
            </a:prstGeom>
            <a:solidFill>
              <a:schemeClr val="tx1"/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현 10">
              <a:extLst>
                <a:ext uri="{FF2B5EF4-FFF2-40B4-BE49-F238E27FC236}">
                  <a16:creationId xmlns:a16="http://schemas.microsoft.com/office/drawing/2014/main" id="{A574D606-90A4-4DB6-BD8F-858338A93E6F}"/>
                </a:ext>
              </a:extLst>
            </p:cNvPr>
            <p:cNvSpPr/>
            <p:nvPr/>
          </p:nvSpPr>
          <p:spPr>
            <a:xfrm>
              <a:off x="7687799" y="3065768"/>
              <a:ext cx="372402" cy="363232"/>
            </a:xfrm>
            <a:prstGeom prst="chord">
              <a:avLst>
                <a:gd name="adj1" fmla="val 16200000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238A6D9B-CCFD-451E-BB89-B584CB89D8F5}"/>
                </a:ext>
              </a:extLst>
            </p:cNvPr>
            <p:cNvSpPr/>
            <p:nvPr/>
          </p:nvSpPr>
          <p:spPr>
            <a:xfrm>
              <a:off x="8634273" y="3014058"/>
              <a:ext cx="465503" cy="454040"/>
            </a:xfrm>
            <a:prstGeom prst="ellipse">
              <a:avLst/>
            </a:prstGeom>
            <a:solidFill>
              <a:schemeClr val="tx1"/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현 12">
              <a:extLst>
                <a:ext uri="{FF2B5EF4-FFF2-40B4-BE49-F238E27FC236}">
                  <a16:creationId xmlns:a16="http://schemas.microsoft.com/office/drawing/2014/main" id="{67843424-F33E-401D-ACA4-265D405821C0}"/>
                </a:ext>
              </a:extLst>
            </p:cNvPr>
            <p:cNvSpPr/>
            <p:nvPr/>
          </p:nvSpPr>
          <p:spPr>
            <a:xfrm>
              <a:off x="8680823" y="3059462"/>
              <a:ext cx="372402" cy="363232"/>
            </a:xfrm>
            <a:prstGeom prst="chord">
              <a:avLst>
                <a:gd name="adj1" fmla="val 16200000"/>
                <a:gd name="adj2" fmla="val 1620000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0" tIns="0" rIns="0" bIns="0" anchor="ctr" anchorCtr="0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2252644-1E03-4D65-B0B3-6D3DB744653C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>
              <a:off x="6240388" y="4746597"/>
              <a:ext cx="1399796" cy="726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0E54C20-C84F-42C6-9525-9F75D27D222B}"/>
                </a:ext>
              </a:extLst>
            </p:cNvPr>
            <p:cNvSpPr/>
            <p:nvPr/>
          </p:nvSpPr>
          <p:spPr>
            <a:xfrm>
              <a:off x="6648826" y="4520534"/>
              <a:ext cx="465503" cy="454040"/>
            </a:xfrm>
            <a:prstGeom prst="ellipse">
              <a:avLst/>
            </a:prstGeom>
            <a:solidFill>
              <a:schemeClr val="tx1"/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현 15">
              <a:extLst>
                <a:ext uri="{FF2B5EF4-FFF2-40B4-BE49-F238E27FC236}">
                  <a16:creationId xmlns:a16="http://schemas.microsoft.com/office/drawing/2014/main" id="{10BEBBD6-3274-4A89-8BA5-C05D0DC1CD99}"/>
                </a:ext>
              </a:extLst>
            </p:cNvPr>
            <p:cNvSpPr/>
            <p:nvPr/>
          </p:nvSpPr>
          <p:spPr>
            <a:xfrm>
              <a:off x="6695376" y="4565938"/>
              <a:ext cx="372402" cy="363232"/>
            </a:xfrm>
            <a:prstGeom prst="chord">
              <a:avLst>
                <a:gd name="adj1" fmla="val 16200000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D837473-D9AF-41A1-AEBB-2174A9FB1B06}"/>
                </a:ext>
              </a:extLst>
            </p:cNvPr>
            <p:cNvSpPr/>
            <p:nvPr/>
          </p:nvSpPr>
          <p:spPr>
            <a:xfrm>
              <a:off x="7640184" y="4526840"/>
              <a:ext cx="465503" cy="454040"/>
            </a:xfrm>
            <a:prstGeom prst="ellipse">
              <a:avLst/>
            </a:prstGeom>
            <a:solidFill>
              <a:schemeClr val="tx1"/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현 17">
              <a:extLst>
                <a:ext uri="{FF2B5EF4-FFF2-40B4-BE49-F238E27FC236}">
                  <a16:creationId xmlns:a16="http://schemas.microsoft.com/office/drawing/2014/main" id="{9D46CBD0-F0D2-4D89-A93B-3EE23985B913}"/>
                </a:ext>
              </a:extLst>
            </p:cNvPr>
            <p:cNvSpPr/>
            <p:nvPr/>
          </p:nvSpPr>
          <p:spPr>
            <a:xfrm>
              <a:off x="7686734" y="4572244"/>
              <a:ext cx="372402" cy="363232"/>
            </a:xfrm>
            <a:prstGeom prst="chord">
              <a:avLst>
                <a:gd name="adj1" fmla="val 16200000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80F0795-384A-4223-9198-64B1EA153512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 flipV="1">
              <a:off x="8106752" y="3245362"/>
              <a:ext cx="526108" cy="202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516A71C-3F16-4682-9364-32D1D220E0C9}"/>
                </a:ext>
              </a:extLst>
            </p:cNvPr>
            <p:cNvSpPr/>
            <p:nvPr/>
          </p:nvSpPr>
          <p:spPr>
            <a:xfrm>
              <a:off x="8634273" y="4526840"/>
              <a:ext cx="465503" cy="454040"/>
            </a:xfrm>
            <a:prstGeom prst="ellipse">
              <a:avLst/>
            </a:prstGeom>
            <a:solidFill>
              <a:schemeClr val="tx1"/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현 20">
              <a:extLst>
                <a:ext uri="{FF2B5EF4-FFF2-40B4-BE49-F238E27FC236}">
                  <a16:creationId xmlns:a16="http://schemas.microsoft.com/office/drawing/2014/main" id="{559F19D5-9BDD-4783-A501-D9C1A9BDDB21}"/>
                </a:ext>
              </a:extLst>
            </p:cNvPr>
            <p:cNvSpPr/>
            <p:nvPr/>
          </p:nvSpPr>
          <p:spPr>
            <a:xfrm>
              <a:off x="8680823" y="4572244"/>
              <a:ext cx="372402" cy="363232"/>
            </a:xfrm>
            <a:prstGeom prst="chord">
              <a:avLst>
                <a:gd name="adj1" fmla="val 16200000"/>
                <a:gd name="adj2" fmla="val 16200000"/>
              </a:avLst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0" tIns="0" rIns="0" bIns="0" anchor="ctr" anchorCtr="0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AE5603EE-434D-420D-8320-19767BA8C3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6752" y="4758144"/>
              <a:ext cx="526108" cy="202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CBAC233B-C631-433F-8E10-432EFB2E1A60}"/>
                </a:ext>
              </a:extLst>
            </p:cNvPr>
            <p:cNvCxnSpPr>
              <a:endCxn id="20" idx="0"/>
            </p:cNvCxnSpPr>
            <p:nvPr/>
          </p:nvCxnSpPr>
          <p:spPr>
            <a:xfrm>
              <a:off x="8867024" y="3468098"/>
              <a:ext cx="1" cy="1058742"/>
            </a:xfrm>
            <a:prstGeom prst="line">
              <a:avLst/>
            </a:prstGeom>
            <a:ln w="57150">
              <a:solidFill>
                <a:srgbClr val="D365F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D53A78E-10C7-4142-926F-1D4F92E8D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10618655" y="3422694"/>
              <a:ext cx="1060057" cy="109318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992E61-1E3B-4FE2-BC17-1EFFCFA8451F}"/>
                </a:ext>
              </a:extLst>
            </p:cNvPr>
            <p:cNvSpPr txBox="1"/>
            <p:nvPr/>
          </p:nvSpPr>
          <p:spPr>
            <a:xfrm>
              <a:off x="9011468" y="3422694"/>
              <a:ext cx="1041182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 err="1">
                  <a:solidFill>
                    <a:srgbClr val="C00000"/>
                  </a:solidFill>
                </a:rPr>
                <a:t>HelloSpring</a:t>
              </a:r>
              <a:endParaRPr lang="en-US" altLang="ko-KR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33C3F9-B945-41D6-B921-8B3B3B9249DD}"/>
                </a:ext>
              </a:extLst>
            </p:cNvPr>
            <p:cNvSpPr txBox="1"/>
            <p:nvPr/>
          </p:nvSpPr>
          <p:spPr>
            <a:xfrm>
              <a:off x="9011468" y="4215925"/>
              <a:ext cx="877613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 err="1">
                  <a:solidFill>
                    <a:schemeClr val="accent6">
                      <a:lumMod val="75000"/>
                    </a:schemeClr>
                  </a:solidFill>
                </a:rPr>
                <a:t>HelloJava</a:t>
              </a:r>
              <a:endParaRPr lang="en-US" altLang="ko-KR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1B12077-718F-47A6-9B25-588E0D1AF4EE}"/>
              </a:ext>
            </a:extLst>
          </p:cNvPr>
          <p:cNvSpPr txBox="1"/>
          <p:nvPr/>
        </p:nvSpPr>
        <p:spPr>
          <a:xfrm>
            <a:off x="914398" y="1695103"/>
            <a:ext cx="1316386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이런 </a:t>
            </a:r>
            <a:r>
              <a:rPr lang="ko-KR" altLang="en-US" sz="1200" dirty="0" err="1"/>
              <a:t>상황인거죠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95150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2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D7E911-2181-4835-8FD2-902723C3AA4A}"/>
              </a:ext>
            </a:extLst>
          </p:cNvPr>
          <p:cNvSpPr txBox="1"/>
          <p:nvPr/>
        </p:nvSpPr>
        <p:spPr>
          <a:xfrm>
            <a:off x="914400" y="417095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accent2"/>
                </a:solidFill>
              </a:rPr>
              <a:t>충돌</a:t>
            </a:r>
            <a:r>
              <a:rPr lang="ko-KR" altLang="en-US" b="1" spc="300" dirty="0"/>
              <a:t>을 해결해 보기 </a:t>
            </a:r>
            <a:r>
              <a:rPr lang="en-US" altLang="ko-KR" b="1" spc="300" dirty="0"/>
              <a:t>!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E6F3AF-4412-4BA2-A843-A31188558E11}"/>
              </a:ext>
            </a:extLst>
          </p:cNvPr>
          <p:cNvSpPr txBox="1"/>
          <p:nvPr/>
        </p:nvSpPr>
        <p:spPr>
          <a:xfrm>
            <a:off x="914400" y="1025830"/>
            <a:ext cx="3591048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충돌이 발생한 </a:t>
            </a:r>
            <a:r>
              <a:rPr lang="en-US" altLang="ko-KR" sz="1200" dirty="0"/>
              <a:t>STS</a:t>
            </a:r>
            <a:r>
              <a:rPr lang="ko-KR" altLang="en-US" sz="1200" dirty="0"/>
              <a:t>의 </a:t>
            </a:r>
            <a:r>
              <a:rPr lang="en-US" altLang="ko-KR" sz="1200" dirty="0" err="1"/>
              <a:t>home.jsp</a:t>
            </a:r>
            <a:r>
              <a:rPr lang="ko-KR" altLang="en-US" sz="1200" dirty="0"/>
              <a:t>를 확인하겠습니다</a:t>
            </a:r>
            <a:r>
              <a:rPr lang="en-US" altLang="ko-KR" sz="1200" dirty="0"/>
              <a:t>.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63AFDB8C-F325-4BC9-AC32-71711F620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43" y="2414595"/>
            <a:ext cx="6002303" cy="29814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E620E6-FC22-4E78-989A-89970D8B161A}"/>
              </a:ext>
            </a:extLst>
          </p:cNvPr>
          <p:cNvSpPr txBox="1"/>
          <p:nvPr/>
        </p:nvSpPr>
        <p:spPr>
          <a:xfrm>
            <a:off x="914400" y="1359447"/>
            <a:ext cx="5500224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양쪽의 작업이 겹치는 부분이 그림과 같이 처리가 되어서 저장 되어 있습니다</a:t>
            </a:r>
            <a:r>
              <a:rPr lang="en-US" altLang="ko-KR" sz="12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EE349-7A38-42B2-A611-3C2A46E1DB2F}"/>
              </a:ext>
            </a:extLst>
          </p:cNvPr>
          <p:cNvSpPr txBox="1"/>
          <p:nvPr/>
        </p:nvSpPr>
        <p:spPr>
          <a:xfrm>
            <a:off x="914400" y="1693064"/>
            <a:ext cx="2708627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HEAD </a:t>
            </a:r>
            <a:r>
              <a:rPr lang="ko-KR" altLang="en-US" sz="1200" dirty="0"/>
              <a:t>부분은 내가 작업한 내역이고</a:t>
            </a:r>
            <a:endParaRPr lang="en-US" altLang="ko-KR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37A28D-D763-4459-BA0D-7AD48A7674CC}"/>
              </a:ext>
            </a:extLst>
          </p:cNvPr>
          <p:cNvSpPr txBox="1"/>
          <p:nvPr/>
        </p:nvSpPr>
        <p:spPr>
          <a:xfrm>
            <a:off x="3478227" y="1693063"/>
            <a:ext cx="3490058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그 아래 이 부분이 상대방이 작성한 부분 입니다</a:t>
            </a:r>
            <a:r>
              <a:rPr lang="en-US" altLang="ko-KR" sz="1200" dirty="0"/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3C8445-AEF4-4598-BB17-6ECB83B2E1CE}"/>
              </a:ext>
            </a:extLst>
          </p:cNvPr>
          <p:cNvSpPr/>
          <p:nvPr/>
        </p:nvSpPr>
        <p:spPr>
          <a:xfrm>
            <a:off x="1448163" y="3443161"/>
            <a:ext cx="2174864" cy="465292"/>
          </a:xfrm>
          <a:prstGeom prst="rect">
            <a:avLst/>
          </a:prstGeom>
          <a:noFill/>
          <a:ln w="38100">
            <a:solidFill>
              <a:srgbClr val="D365F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B256797-B5F5-4771-9FB5-D15A362CA4C5}"/>
              </a:ext>
            </a:extLst>
          </p:cNvPr>
          <p:cNvSpPr/>
          <p:nvPr/>
        </p:nvSpPr>
        <p:spPr>
          <a:xfrm>
            <a:off x="1448162" y="4063721"/>
            <a:ext cx="5057833" cy="465292"/>
          </a:xfrm>
          <a:prstGeom prst="rect">
            <a:avLst/>
          </a:prstGeom>
          <a:noFill/>
          <a:ln w="38100">
            <a:solidFill>
              <a:srgbClr val="D365F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227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  <p:bldP spid="9" grpId="0" animBg="1"/>
      <p:bldP spid="9" grpId="1" animBg="1"/>
      <p:bldP spid="10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BFA5C3-1024-4517-BA0C-826DE0A5457B}"/>
              </a:ext>
            </a:extLst>
          </p:cNvPr>
          <p:cNvSpPr txBox="1"/>
          <p:nvPr/>
        </p:nvSpPr>
        <p:spPr>
          <a:xfrm>
            <a:off x="914400" y="417095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accent2"/>
                </a:solidFill>
              </a:rPr>
              <a:t>충돌</a:t>
            </a:r>
            <a:r>
              <a:rPr lang="ko-KR" altLang="en-US" b="1" spc="300" dirty="0"/>
              <a:t>을 해결해 보기 </a:t>
            </a:r>
            <a:r>
              <a:rPr lang="en-US" altLang="ko-KR" b="1" spc="300" dirty="0"/>
              <a:t>!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7E51E0-2BFD-4866-ADC8-18327F80D7DA}"/>
              </a:ext>
            </a:extLst>
          </p:cNvPr>
          <p:cNvSpPr txBox="1"/>
          <p:nvPr/>
        </p:nvSpPr>
        <p:spPr>
          <a:xfrm>
            <a:off x="914400" y="1025830"/>
            <a:ext cx="6433171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이제 충돌이 난 부분의 코드를 합의를 봐서 남길 것은 남기고 지울 것은 지워서 저장합니다</a:t>
            </a:r>
            <a:r>
              <a:rPr lang="en-US" altLang="ko-KR" sz="1200" dirty="0"/>
              <a:t>.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197767A-72E1-4D31-B6AE-7E0E1B4D7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283" y="1858429"/>
            <a:ext cx="7268590" cy="36104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E30CD8C-F8D4-4CF6-8042-6F9DD7C1D33C}"/>
              </a:ext>
            </a:extLst>
          </p:cNvPr>
          <p:cNvSpPr/>
          <p:nvPr/>
        </p:nvSpPr>
        <p:spPr>
          <a:xfrm>
            <a:off x="1715199" y="3119479"/>
            <a:ext cx="6231179" cy="1290679"/>
          </a:xfrm>
          <a:prstGeom prst="rect">
            <a:avLst/>
          </a:prstGeom>
          <a:noFill/>
          <a:ln w="38100">
            <a:solidFill>
              <a:srgbClr val="D365F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CF4EFF1-8ABE-4CA2-8609-2E8FB9C8D0BB}"/>
              </a:ext>
            </a:extLst>
          </p:cNvPr>
          <p:cNvGrpSpPr/>
          <p:nvPr/>
        </p:nvGrpSpPr>
        <p:grpSpPr>
          <a:xfrm>
            <a:off x="1293284" y="1858429"/>
            <a:ext cx="7268589" cy="3610479"/>
            <a:chOff x="5274155" y="4540911"/>
            <a:chExt cx="7268589" cy="3610479"/>
          </a:xfrm>
        </p:grpSpPr>
        <p:pic>
          <p:nvPicPr>
            <p:cNvPr id="6" name="그림 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ACE03E75-52D8-44A2-A630-ED47ECD24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4155" y="4540911"/>
              <a:ext cx="7268589" cy="361047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965C62B-B1E4-402C-BBB9-EFCD835A0BA2}"/>
                </a:ext>
              </a:extLst>
            </p:cNvPr>
            <p:cNvSpPr/>
            <p:nvPr/>
          </p:nvSpPr>
          <p:spPr>
            <a:xfrm>
              <a:off x="5792860" y="5563273"/>
              <a:ext cx="3637468" cy="745164"/>
            </a:xfrm>
            <a:prstGeom prst="rect">
              <a:avLst/>
            </a:prstGeom>
            <a:noFill/>
            <a:ln w="38100">
              <a:solidFill>
                <a:srgbClr val="D365F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5709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7" grpId="1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9C7EF1-2128-4042-A279-EA01783B0467}"/>
              </a:ext>
            </a:extLst>
          </p:cNvPr>
          <p:cNvSpPr txBox="1"/>
          <p:nvPr/>
        </p:nvSpPr>
        <p:spPr>
          <a:xfrm>
            <a:off x="914400" y="417095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accent2"/>
                </a:solidFill>
              </a:rPr>
              <a:t>충돌</a:t>
            </a:r>
            <a:r>
              <a:rPr lang="ko-KR" altLang="en-US" b="1" spc="300" dirty="0"/>
              <a:t>을 해결해 보기 </a:t>
            </a:r>
            <a:r>
              <a:rPr lang="en-US" altLang="ko-KR" b="1" spc="300" dirty="0"/>
              <a:t>!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7C91D2-129B-4AD6-9868-FCEC6BA7F25A}"/>
              </a:ext>
            </a:extLst>
          </p:cNvPr>
          <p:cNvSpPr txBox="1"/>
          <p:nvPr/>
        </p:nvSpPr>
        <p:spPr>
          <a:xfrm>
            <a:off x="914400" y="1025830"/>
            <a:ext cx="9474517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SourceTree</a:t>
            </a:r>
            <a:r>
              <a:rPr lang="ko-KR" altLang="en-US" sz="1200" dirty="0"/>
              <a:t>로 돌아와서 보면 이미 </a:t>
            </a:r>
            <a:r>
              <a:rPr lang="en-US" altLang="ko-KR" sz="1200" dirty="0"/>
              <a:t>Commit</a:t>
            </a:r>
            <a:r>
              <a:rPr lang="ko-KR" altLang="en-US" sz="1200" dirty="0"/>
              <a:t>메세지까지 작성되어 있습니다</a:t>
            </a:r>
            <a:r>
              <a:rPr lang="en-US" altLang="ko-KR" sz="1200" dirty="0"/>
              <a:t>. </a:t>
            </a:r>
            <a:r>
              <a:rPr lang="en-US" altLang="ko-KR" sz="1200" dirty="0" err="1"/>
              <a:t>home.jsp</a:t>
            </a:r>
            <a:r>
              <a:rPr lang="ko-KR" altLang="en-US" sz="1200" dirty="0"/>
              <a:t>를 스테이지 올리고 </a:t>
            </a:r>
            <a:r>
              <a:rPr lang="en-US" altLang="ko-KR" sz="1200" dirty="0"/>
              <a:t>Commit &amp; Push</a:t>
            </a:r>
            <a:r>
              <a:rPr lang="ko-KR" altLang="en-US" sz="1200" dirty="0"/>
              <a:t>를 진행합니다</a:t>
            </a:r>
            <a:r>
              <a:rPr lang="en-US" altLang="ko-KR" sz="1200" dirty="0"/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6C5A7D4-AF4E-4BF5-82B6-07E524B00C7F}"/>
              </a:ext>
            </a:extLst>
          </p:cNvPr>
          <p:cNvGrpSpPr/>
          <p:nvPr/>
        </p:nvGrpSpPr>
        <p:grpSpPr>
          <a:xfrm>
            <a:off x="914400" y="2239651"/>
            <a:ext cx="4282162" cy="3707996"/>
            <a:chOff x="1010029" y="1697484"/>
            <a:chExt cx="4839250" cy="4022434"/>
          </a:xfrm>
        </p:grpSpPr>
        <p:pic>
          <p:nvPicPr>
            <p:cNvPr id="5" name="그림 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42467218-253E-4A6B-AB6E-A38FBFEA3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029" y="1697484"/>
              <a:ext cx="4839250" cy="402243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299CECD-B41E-4DFA-B976-DCBBCFB07077}"/>
                </a:ext>
              </a:extLst>
            </p:cNvPr>
            <p:cNvSpPr/>
            <p:nvPr/>
          </p:nvSpPr>
          <p:spPr>
            <a:xfrm>
              <a:off x="2322413" y="4636736"/>
              <a:ext cx="3526865" cy="1083182"/>
            </a:xfrm>
            <a:prstGeom prst="rect">
              <a:avLst/>
            </a:prstGeom>
            <a:noFill/>
            <a:ln w="38100">
              <a:solidFill>
                <a:srgbClr val="D365F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65D5896-05FF-4676-978E-B5F6BCE0D1A0}"/>
              </a:ext>
            </a:extLst>
          </p:cNvPr>
          <p:cNvSpPr txBox="1"/>
          <p:nvPr/>
        </p:nvSpPr>
        <p:spPr>
          <a:xfrm>
            <a:off x="914399" y="1359447"/>
            <a:ext cx="6191567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이제 다른 쪽의 </a:t>
            </a:r>
            <a:r>
              <a:rPr lang="en-US" altLang="ko-KR" sz="1200" dirty="0"/>
              <a:t>SourceTree</a:t>
            </a:r>
            <a:r>
              <a:rPr lang="ko-KR" altLang="en-US" sz="1200" dirty="0"/>
              <a:t>로 가서 패치를 합니다</a:t>
            </a:r>
            <a:r>
              <a:rPr lang="en-US" altLang="ko-KR" sz="1200" dirty="0"/>
              <a:t>. Pull </a:t>
            </a:r>
            <a:r>
              <a:rPr lang="ko-KR" altLang="en-US" sz="1200" dirty="0"/>
              <a:t>받아야 하는 항목이 보일 겁니다</a:t>
            </a:r>
            <a:r>
              <a:rPr lang="en-US" altLang="ko-KR" sz="1200" dirty="0"/>
              <a:t>.</a:t>
            </a:r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DD8BC98D-921D-47DC-9951-0BBF236B8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657" y="2239649"/>
            <a:ext cx="4460959" cy="37079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6D0B6E-F050-4733-82FE-A592C91D0B9B}"/>
              </a:ext>
            </a:extLst>
          </p:cNvPr>
          <p:cNvSpPr txBox="1"/>
          <p:nvPr/>
        </p:nvSpPr>
        <p:spPr>
          <a:xfrm>
            <a:off x="914399" y="1693064"/>
            <a:ext cx="2032929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Pull</a:t>
            </a:r>
            <a:r>
              <a:rPr lang="ko-KR" altLang="en-US" sz="1200" dirty="0"/>
              <a:t>을 받아주면 충돌 해결</a:t>
            </a:r>
            <a:r>
              <a:rPr lang="en-US" altLang="ko-KR" sz="12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9055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6F101C-66BE-4047-B259-89DF1DE46C7E}"/>
              </a:ext>
            </a:extLst>
          </p:cNvPr>
          <p:cNvSpPr txBox="1"/>
          <p:nvPr/>
        </p:nvSpPr>
        <p:spPr>
          <a:xfrm>
            <a:off x="914400" y="417095"/>
            <a:ext cx="4428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accent2"/>
                </a:solidFill>
              </a:rPr>
              <a:t>SourceTree</a:t>
            </a:r>
            <a:r>
              <a:rPr lang="ko-KR" altLang="en-US" b="1" spc="300" dirty="0"/>
              <a:t>는 어떻게 설치하죠 </a:t>
            </a:r>
            <a:r>
              <a:rPr lang="en-US" altLang="ko-KR" b="1" spc="300" dirty="0"/>
              <a:t>?</a:t>
            </a:r>
            <a:endParaRPr lang="ko-KR" altLang="en-US" b="1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E13BAF-12CE-4BDD-94FB-7D1535322F2C}"/>
              </a:ext>
            </a:extLst>
          </p:cNvPr>
          <p:cNvSpPr txBox="1"/>
          <p:nvPr/>
        </p:nvSpPr>
        <p:spPr>
          <a:xfrm>
            <a:off x="1155032" y="1243263"/>
            <a:ext cx="872835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프로그래머라면 </a:t>
            </a:r>
            <a:r>
              <a:rPr lang="en-US" altLang="ko-KR" dirty="0"/>
              <a:t>CLI</a:t>
            </a:r>
            <a:r>
              <a:rPr lang="ko-KR" altLang="en-US" dirty="0"/>
              <a:t>에서 사용하는 법에 익숙해 져야 하지만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SourceTree</a:t>
            </a:r>
            <a:r>
              <a:rPr lang="ko-KR" altLang="en-US" dirty="0"/>
              <a:t>로 할 수 있는 더 편리한 기능들이 있으니까 </a:t>
            </a:r>
            <a:r>
              <a:rPr lang="en-US" altLang="ko-KR" dirty="0"/>
              <a:t>SourceTree</a:t>
            </a:r>
            <a:r>
              <a:rPr lang="ko-KR" altLang="en-US" dirty="0"/>
              <a:t>를 사용합니다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7A95E2-EB00-44F5-BED4-0B256CC2AAEA}"/>
              </a:ext>
            </a:extLst>
          </p:cNvPr>
          <p:cNvSpPr txBox="1"/>
          <p:nvPr/>
        </p:nvSpPr>
        <p:spPr>
          <a:xfrm>
            <a:off x="1155032" y="2113053"/>
            <a:ext cx="10742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2"/>
              </a:rPr>
              <a:t>https://www.sourcetreeapp.com/</a:t>
            </a:r>
            <a:r>
              <a:rPr lang="en-US" altLang="ko-KR" dirty="0"/>
              <a:t> </a:t>
            </a:r>
            <a:r>
              <a:rPr lang="ko-KR" altLang="en-US" dirty="0"/>
              <a:t>에 접속해서 본인의 운영체제에 맞는 설치파일을 다운로드 해주세요</a:t>
            </a:r>
            <a:r>
              <a:rPr lang="en-US" altLang="ko-KR" dirty="0"/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45C5535-1882-4C12-8DAB-55CE9B693F6A}"/>
              </a:ext>
            </a:extLst>
          </p:cNvPr>
          <p:cNvGrpSpPr/>
          <p:nvPr/>
        </p:nvGrpSpPr>
        <p:grpSpPr>
          <a:xfrm>
            <a:off x="1275348" y="2837639"/>
            <a:ext cx="9761620" cy="3267531"/>
            <a:chOff x="1275348" y="2837639"/>
            <a:chExt cx="9761620" cy="3267531"/>
          </a:xfrm>
        </p:grpSpPr>
        <p:pic>
          <p:nvPicPr>
            <p:cNvPr id="5" name="그림 4" descr="스크린샷, 테이블이(가) 표시된 사진&#10;&#10;자동 생성된 설명">
              <a:extLst>
                <a:ext uri="{FF2B5EF4-FFF2-40B4-BE49-F238E27FC236}">
                  <a16:creationId xmlns:a16="http://schemas.microsoft.com/office/drawing/2014/main" id="{279C7E6A-7E8D-477C-B864-4E53E8976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5348" y="3671828"/>
              <a:ext cx="4820652" cy="100430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E9A4C2A-EEC4-4CFF-8D67-4E7F9A71BD21}"/>
                </a:ext>
              </a:extLst>
            </p:cNvPr>
            <p:cNvGrpSpPr/>
            <p:nvPr/>
          </p:nvGrpSpPr>
          <p:grpSpPr>
            <a:xfrm>
              <a:off x="6769172" y="2837639"/>
              <a:ext cx="4267796" cy="3267531"/>
              <a:chOff x="6769172" y="2837639"/>
              <a:chExt cx="4267796" cy="3267531"/>
            </a:xfrm>
          </p:grpSpPr>
          <p:pic>
            <p:nvPicPr>
              <p:cNvPr id="8" name="그림 7" descr="스크린샷, 조류이(가) 표시된 사진&#10;&#10;자동 생성된 설명">
                <a:extLst>
                  <a:ext uri="{FF2B5EF4-FFF2-40B4-BE49-F238E27FC236}">
                    <a16:creationId xmlns:a16="http://schemas.microsoft.com/office/drawing/2014/main" id="{26C51F7E-4B9D-4D58-BE6D-B330267AD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69172" y="2837639"/>
                <a:ext cx="4267796" cy="326753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279B5C0B-E504-4798-9569-F723C2D251E6}"/>
                  </a:ext>
                </a:extLst>
              </p:cNvPr>
              <p:cNvSpPr/>
              <p:nvPr/>
            </p:nvSpPr>
            <p:spPr>
              <a:xfrm>
                <a:off x="6895882" y="4456302"/>
                <a:ext cx="2360414" cy="781446"/>
              </a:xfrm>
              <a:prstGeom prst="rect">
                <a:avLst/>
              </a:prstGeom>
              <a:noFill/>
              <a:ln w="76200">
                <a:solidFill>
                  <a:srgbClr val="7030A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8621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8C597D-8E6F-487D-AA58-D2B73BC6B666}"/>
              </a:ext>
            </a:extLst>
          </p:cNvPr>
          <p:cNvSpPr txBox="1"/>
          <p:nvPr/>
        </p:nvSpPr>
        <p:spPr>
          <a:xfrm>
            <a:off x="2930711" y="2875002"/>
            <a:ext cx="63305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수고하셨습니다</a:t>
            </a:r>
            <a:endParaRPr lang="en-US" altLang="ko-KR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092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23544</TotalTime>
  <Words>4378</Words>
  <Application>Microsoft Office PowerPoint</Application>
  <PresentationFormat>와이드스크린</PresentationFormat>
  <Paragraphs>557</Paragraphs>
  <Slides>90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90</vt:i4>
      </vt:variant>
    </vt:vector>
  </HeadingPairs>
  <TitlesOfParts>
    <vt:vector size="95" baseType="lpstr">
      <vt:lpstr>맑은 고딕</vt:lpstr>
      <vt:lpstr>Arial</vt:lpstr>
      <vt:lpstr>Calibri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종호</dc:creator>
  <cp:lastModifiedBy>Park Sooyoun</cp:lastModifiedBy>
  <cp:revision>492</cp:revision>
  <dcterms:created xsi:type="dcterms:W3CDTF">2020-03-13T00:41:44Z</dcterms:created>
  <dcterms:modified xsi:type="dcterms:W3CDTF">2021-11-29T09:12:56Z</dcterms:modified>
</cp:coreProperties>
</file>